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05" r:id="rId3"/>
    <p:sldId id="259" r:id="rId4"/>
    <p:sldId id="266" r:id="rId5"/>
    <p:sldId id="267" r:id="rId6"/>
    <p:sldId id="270" r:id="rId7"/>
    <p:sldId id="260" r:id="rId8"/>
    <p:sldId id="261" r:id="rId9"/>
    <p:sldId id="296" r:id="rId10"/>
    <p:sldId id="300" r:id="rId11"/>
    <p:sldId id="262" r:id="rId12"/>
    <p:sldId id="301" r:id="rId13"/>
    <p:sldId id="304" r:id="rId14"/>
    <p:sldId id="263" r:id="rId15"/>
    <p:sldId id="268" r:id="rId16"/>
    <p:sldId id="303" r:id="rId17"/>
    <p:sldId id="264" r:id="rId18"/>
    <p:sldId id="265" r:id="rId19"/>
    <p:sldId id="307" r:id="rId20"/>
    <p:sldId id="309" r:id="rId21"/>
    <p:sldId id="308" r:id="rId22"/>
    <p:sldId id="318" r:id="rId23"/>
    <p:sldId id="310" r:id="rId24"/>
    <p:sldId id="311" r:id="rId25"/>
    <p:sldId id="312" r:id="rId26"/>
    <p:sldId id="313" r:id="rId27"/>
    <p:sldId id="314" r:id="rId28"/>
    <p:sldId id="316" r:id="rId29"/>
    <p:sldId id="315" r:id="rId30"/>
    <p:sldId id="319" r:id="rId31"/>
    <p:sldId id="320" r:id="rId32"/>
    <p:sldId id="322" r:id="rId33"/>
    <p:sldId id="333" r:id="rId34"/>
    <p:sldId id="332" r:id="rId35"/>
    <p:sldId id="327" r:id="rId36"/>
    <p:sldId id="328" r:id="rId37"/>
    <p:sldId id="329" r:id="rId38"/>
    <p:sldId id="330" r:id="rId39"/>
    <p:sldId id="331" r:id="rId40"/>
    <p:sldId id="336" r:id="rId41"/>
    <p:sldId id="335" r:id="rId42"/>
    <p:sldId id="337" r:id="rId43"/>
    <p:sldId id="334" r:id="rId44"/>
    <p:sldId id="302" r:id="rId4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Didact Gothic" panose="020F0502020204030204" pitchFamily="2" charset="0"/>
      <p:regular r:id="rId51"/>
    </p:embeddedFont>
    <p:embeddedFont>
      <p:font typeface="Libre Franklin" panose="020F0502020204030204" pitchFamily="2" charset="0"/>
      <p:regular r:id="rId52"/>
      <p:bold r:id="rId53"/>
      <p:italic r:id="rId54"/>
      <p:boldItalic r:id="rId55"/>
    </p:embeddedFont>
    <p:embeddedFont>
      <p:font typeface="Montserrat" panose="020F0502020204030204" pitchFamily="2" charset="0"/>
      <p:regular r:id="rId56"/>
      <p:bold r:id="rId57"/>
      <p:italic r:id="rId58"/>
      <p:boldItalic r:id="rId59"/>
    </p:embeddedFont>
    <p:embeddedFont>
      <p:font typeface="Nunito Light" panose="020F0502020204030204" pitchFamily="2" charset="0"/>
      <p:regular r:id="rId60"/>
      <p:italic r:id="rId61"/>
    </p:embeddedFont>
    <p:embeddedFont>
      <p:font typeface="Poppins" panose="020B0502040204020203" pitchFamily="2" charset="0"/>
      <p:regular r:id="rId62"/>
      <p:bold r:id="rId63"/>
      <p:italic r:id="rId64"/>
      <p:boldItalic r:id="rId65"/>
    </p:embeddedFont>
    <p:embeddedFont>
      <p:font typeface="Raleway" panose="020F0502020204030204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C24A"/>
    <a:srgbClr val="0E8834"/>
    <a:srgbClr val="374768"/>
    <a:srgbClr val="A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9" d="100"/>
          <a:sy n="189" d="100"/>
        </p:scale>
        <p:origin x="16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@chungbuk.ac.kr" userId="890883b43b94f384" providerId="LiveId" clId="{A074CA8C-4644-4EC4-A374-1B8590C8B7FA}"/>
    <pc:docChg chg="undo custSel modSld sldOrd">
      <pc:chgData name="ali@chungbuk.ac.kr" userId="890883b43b94f384" providerId="LiveId" clId="{A074CA8C-4644-4EC4-A374-1B8590C8B7FA}" dt="2025-10-28T06:32:00.014" v="10" actId="20577"/>
      <pc:docMkLst>
        <pc:docMk/>
      </pc:docMkLst>
      <pc:sldChg chg="modSp mod ord">
        <pc:chgData name="ali@chungbuk.ac.kr" userId="890883b43b94f384" providerId="LiveId" clId="{A074CA8C-4644-4EC4-A374-1B8590C8B7FA}" dt="2025-10-28T06:32:00.014" v="10" actId="20577"/>
        <pc:sldMkLst>
          <pc:docMk/>
          <pc:sldMk cId="0" sldId="256"/>
        </pc:sldMkLst>
        <pc:spChg chg="mod">
          <ac:chgData name="ali@chungbuk.ac.kr" userId="890883b43b94f384" providerId="LiveId" clId="{A074CA8C-4644-4EC4-A374-1B8590C8B7FA}" dt="2025-10-28T06:32:00.014" v="10" actId="20577"/>
          <ac:spMkLst>
            <pc:docMk/>
            <pc:sldMk cId="0" sldId="256"/>
            <ac:spMk id="108" creationId="{00000000-0000-0000-0000-000000000000}"/>
          </ac:spMkLst>
        </pc:spChg>
      </pc:sldChg>
      <pc:sldChg chg="modSp mod">
        <pc:chgData name="ali@chungbuk.ac.kr" userId="890883b43b94f384" providerId="LiveId" clId="{A074CA8C-4644-4EC4-A374-1B8590C8B7FA}" dt="2025-10-28T06:31:55.150" v="3" actId="20577"/>
        <pc:sldMkLst>
          <pc:docMk/>
          <pc:sldMk cId="0" sldId="305"/>
        </pc:sldMkLst>
        <pc:spChg chg="mod">
          <ac:chgData name="ali@chungbuk.ac.kr" userId="890883b43b94f384" providerId="LiveId" clId="{A074CA8C-4644-4EC4-A374-1B8590C8B7FA}" dt="2025-10-28T06:31:55.150" v="3" actId="20577"/>
          <ac:spMkLst>
            <pc:docMk/>
            <pc:sldMk cId="0" sldId="305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1022eed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1022eed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1022eedc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1022eedc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1022eed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1022eed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1022eedc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b1022eedc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1022eedc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1022eedc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1324a7d3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1324a7d3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1022eedc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1022eedc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6CFF9815-4C63-01A7-2E41-DB057A98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>
            <a:extLst>
              <a:ext uri="{FF2B5EF4-FFF2-40B4-BE49-F238E27FC236}">
                <a16:creationId xmlns:a16="http://schemas.microsoft.com/office/drawing/2014/main" id="{DBF23F8E-9381-C258-3BBF-9AE955EA5A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>
            <a:extLst>
              <a:ext uri="{FF2B5EF4-FFF2-40B4-BE49-F238E27FC236}">
                <a16:creationId xmlns:a16="http://schemas.microsoft.com/office/drawing/2014/main" id="{DE0CDA8C-FDF3-1ED1-35F5-8613F5982C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348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8515EA0-A915-D40B-E275-979AAF1CA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>
            <a:extLst>
              <a:ext uri="{FF2B5EF4-FFF2-40B4-BE49-F238E27FC236}">
                <a16:creationId xmlns:a16="http://schemas.microsoft.com/office/drawing/2014/main" id="{C67692D3-E2F3-498D-8D92-DB61169338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>
            <a:extLst>
              <a:ext uri="{FF2B5EF4-FFF2-40B4-BE49-F238E27FC236}">
                <a16:creationId xmlns:a16="http://schemas.microsoft.com/office/drawing/2014/main" id="{9F15D235-8E95-68C3-BDB8-0864A9648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6617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F4E8D224-8137-C271-327C-D4144565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>
            <a:extLst>
              <a:ext uri="{FF2B5EF4-FFF2-40B4-BE49-F238E27FC236}">
                <a16:creationId xmlns:a16="http://schemas.microsoft.com/office/drawing/2014/main" id="{B2F403E6-9E99-0AC2-D783-1DAF91E2E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>
            <a:extLst>
              <a:ext uri="{FF2B5EF4-FFF2-40B4-BE49-F238E27FC236}">
                <a16:creationId xmlns:a16="http://schemas.microsoft.com/office/drawing/2014/main" id="{3B379C23-538A-6A13-7E24-625C81EF46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20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CC8244DD-6997-798F-3D7B-F61168B8F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>
            <a:extLst>
              <a:ext uri="{FF2B5EF4-FFF2-40B4-BE49-F238E27FC236}">
                <a16:creationId xmlns:a16="http://schemas.microsoft.com/office/drawing/2014/main" id="{C0BB932B-EC5D-D7BF-4388-E19F8CA26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>
            <a:extLst>
              <a:ext uri="{FF2B5EF4-FFF2-40B4-BE49-F238E27FC236}">
                <a16:creationId xmlns:a16="http://schemas.microsoft.com/office/drawing/2014/main" id="{9F92EB2E-16A2-37EA-1A75-893625202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134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B1F49A8B-4C04-D638-4769-C4EDA6D2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>
            <a:extLst>
              <a:ext uri="{FF2B5EF4-FFF2-40B4-BE49-F238E27FC236}">
                <a16:creationId xmlns:a16="http://schemas.microsoft.com/office/drawing/2014/main" id="{F1467888-5068-0828-F1B9-46FDCCC93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>
            <a:extLst>
              <a:ext uri="{FF2B5EF4-FFF2-40B4-BE49-F238E27FC236}">
                <a16:creationId xmlns:a16="http://schemas.microsoft.com/office/drawing/2014/main" id="{97860B9E-6CED-7AAA-EBFB-807F044A9F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663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789A1F50-4AD5-11E9-7AA3-0E9D7399F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>
            <a:extLst>
              <a:ext uri="{FF2B5EF4-FFF2-40B4-BE49-F238E27FC236}">
                <a16:creationId xmlns:a16="http://schemas.microsoft.com/office/drawing/2014/main" id="{112182C1-DA38-E6A9-2551-430B856A07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>
            <a:extLst>
              <a:ext uri="{FF2B5EF4-FFF2-40B4-BE49-F238E27FC236}">
                <a16:creationId xmlns:a16="http://schemas.microsoft.com/office/drawing/2014/main" id="{A4B41533-DE34-D02C-FEA9-1789A1E90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82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E9B5920-7E54-6590-BF8D-33F02F2AF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>
            <a:extLst>
              <a:ext uri="{FF2B5EF4-FFF2-40B4-BE49-F238E27FC236}">
                <a16:creationId xmlns:a16="http://schemas.microsoft.com/office/drawing/2014/main" id="{61A4729A-3BDE-2760-F064-A11ADCFCAE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>
            <a:extLst>
              <a:ext uri="{FF2B5EF4-FFF2-40B4-BE49-F238E27FC236}">
                <a16:creationId xmlns:a16="http://schemas.microsoft.com/office/drawing/2014/main" id="{ED76813D-4053-C551-7155-3F5DB1EE6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226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E25463A0-7F88-F512-49E8-94EC7A3D6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>
            <a:extLst>
              <a:ext uri="{FF2B5EF4-FFF2-40B4-BE49-F238E27FC236}">
                <a16:creationId xmlns:a16="http://schemas.microsoft.com/office/drawing/2014/main" id="{A88A31E4-D37E-F5D1-0857-075E65DE9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>
            <a:extLst>
              <a:ext uri="{FF2B5EF4-FFF2-40B4-BE49-F238E27FC236}">
                <a16:creationId xmlns:a16="http://schemas.microsoft.com/office/drawing/2014/main" id="{85332655-1450-32A5-CC31-66C353E9C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232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C1573C7B-416C-BFF6-1889-E11B21EC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022eedc3_0_28:notes">
            <a:extLst>
              <a:ext uri="{FF2B5EF4-FFF2-40B4-BE49-F238E27FC236}">
                <a16:creationId xmlns:a16="http://schemas.microsoft.com/office/drawing/2014/main" id="{F8753D71-E9FD-E51A-3DEE-DFAFA223B9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022eedc3_0_28:notes">
            <a:extLst>
              <a:ext uri="{FF2B5EF4-FFF2-40B4-BE49-F238E27FC236}">
                <a16:creationId xmlns:a16="http://schemas.microsoft.com/office/drawing/2014/main" id="{0427F99D-942B-547A-60DA-82BF8CAF5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157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b1022eedc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b1022eedc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b1022eedc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b1022eedc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1022eedc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b1022eedc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1022eedc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1022eedc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1022eed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1022eed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1022eed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1022eed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55125" y="814525"/>
            <a:ext cx="6350100" cy="26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55125" y="37458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03775"/>
            <a:ext cx="6576000" cy="1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" name="Google Shape;62;p11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63" name="Google Shape;63;p11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1324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4627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611324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044627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611324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044627"/>
            <a:ext cx="734700" cy="5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720000" y="2293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3419275" y="2293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6118550" y="22934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720000" y="3726825"/>
            <a:ext cx="238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3419275" y="37268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118550" y="3726825"/>
            <a:ext cx="247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0" name="Google Shape;80;p13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81" name="Google Shape;81;p13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1355163" y="731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355125" y="1984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1355125" y="3611950"/>
            <a:ext cx="4810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 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4"/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 </a:t>
            </a:r>
            <a:endParaRPr sz="1000" b="1" u="sng">
              <a:solidFill>
                <a:schemeClr val="dk1"/>
              </a:solidFill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88" name="Google Shape;88;p14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5"/>
          <p:cNvGrpSpPr/>
          <p:nvPr/>
        </p:nvGrpSpPr>
        <p:grpSpPr>
          <a:xfrm rot="10800000">
            <a:off x="8415525" y="0"/>
            <a:ext cx="728475" cy="5163250"/>
            <a:chOff x="-8400" y="0"/>
            <a:chExt cx="728475" cy="5163250"/>
          </a:xfrm>
        </p:grpSpPr>
        <p:sp>
          <p:nvSpPr>
            <p:cNvPr id="92" name="Google Shape;92;p15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 rot="10800000">
            <a:off x="0" y="4830900"/>
            <a:ext cx="9144000" cy="312600"/>
            <a:chOff x="0" y="0"/>
            <a:chExt cx="9144000" cy="312600"/>
          </a:xfrm>
        </p:grpSpPr>
        <p:sp>
          <p:nvSpPr>
            <p:cNvPr id="96" name="Google Shape;96;p16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321975"/>
            <a:ext cx="1332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22" name="Google Shape;22;p4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056151" y="2574154"/>
            <a:ext cx="27690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318850" y="2574154"/>
            <a:ext cx="27690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318850" y="1771900"/>
            <a:ext cx="276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56153" y="1771900"/>
            <a:ext cx="276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6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36" name="Google Shape;36;p6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11975" y="2001200"/>
            <a:ext cx="4294800" cy="22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11975" y="10172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" name="Google Shape;42;p7"/>
          <p:cNvGrpSpPr/>
          <p:nvPr/>
        </p:nvGrpSpPr>
        <p:grpSpPr>
          <a:xfrm>
            <a:off x="0" y="0"/>
            <a:ext cx="9144000" cy="312600"/>
            <a:chOff x="0" y="0"/>
            <a:chExt cx="9144000" cy="312600"/>
          </a:xfrm>
        </p:grpSpPr>
        <p:sp>
          <p:nvSpPr>
            <p:cNvPr id="43" name="Google Shape;43;p7"/>
            <p:cNvSpPr/>
            <p:nvPr/>
          </p:nvSpPr>
          <p:spPr>
            <a:xfrm>
              <a:off x="0" y="0"/>
              <a:ext cx="9144000" cy="31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0" y="0"/>
              <a:ext cx="713100" cy="31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-8400" y="0"/>
            <a:ext cx="728475" cy="5163250"/>
            <a:chOff x="-8400" y="0"/>
            <a:chExt cx="728475" cy="516325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-1968300" y="2474950"/>
              <a:ext cx="46482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-8325" y="0"/>
              <a:ext cx="728400" cy="63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image" Target="../media/image10.png"/><Relationship Id="rId3" Type="http://schemas.openxmlformats.org/officeDocument/2006/relationships/tags" Target="../tags/tag17.xml"/><Relationship Id="rId21" Type="http://schemas.openxmlformats.org/officeDocument/2006/relationships/image" Target="../media/image13.pn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image" Target="../media/image9.png"/><Relationship Id="rId2" Type="http://schemas.openxmlformats.org/officeDocument/2006/relationships/tags" Target="../tags/tag16.xml"/><Relationship Id="rId16" Type="http://schemas.openxmlformats.org/officeDocument/2006/relationships/notesSlide" Target="../notesSlides/notesSlide9.xml"/><Relationship Id="rId20" Type="http://schemas.openxmlformats.org/officeDocument/2006/relationships/image" Target="../media/image12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15.png"/><Relationship Id="rId10" Type="http://schemas.openxmlformats.org/officeDocument/2006/relationships/tags" Target="../tags/tag24.xml"/><Relationship Id="rId19" Type="http://schemas.openxmlformats.org/officeDocument/2006/relationships/image" Target="../media/image11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ctrTitle"/>
          </p:nvPr>
        </p:nvSpPr>
        <p:spPr>
          <a:xfrm>
            <a:off x="1355125" y="814525"/>
            <a:ext cx="6350100" cy="26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Fall Detection: Progress Presentation</a:t>
            </a:r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1355125" y="37458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Abbos </a:t>
            </a:r>
            <a:r>
              <a:rPr lang="en-US" altLang="en-GB" dirty="0" err="1"/>
              <a:t>Aliboev</a:t>
            </a:r>
            <a:endParaRPr lang="en-US" altLang="en-GB" dirty="0"/>
          </a:p>
        </p:txBody>
      </p:sp>
      <p:cxnSp>
        <p:nvCxnSpPr>
          <p:cNvPr id="110" name="Google Shape;110;p20"/>
          <p:cNvCxnSpPr/>
          <p:nvPr/>
        </p:nvCxnSpPr>
        <p:spPr>
          <a:xfrm>
            <a:off x="1431100" y="3636300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330200" y="539750"/>
            <a:ext cx="832167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Temporal Attention (Transformer Encoder)</a:t>
            </a:r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4294967295"/>
          </p:nvPr>
        </p:nvSpPr>
        <p:spPr>
          <a:xfrm>
            <a:off x="755650" y="1275715"/>
            <a:ext cx="4368800" cy="44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Captures important frames in time</a:t>
            </a:r>
          </a:p>
        </p:txBody>
      </p:sp>
      <p:sp>
        <p:nvSpPr>
          <p:cNvPr id="4" name="Google Shape;232;p25"/>
          <p:cNvSpPr txBox="1"/>
          <p:nvPr/>
        </p:nvSpPr>
        <p:spPr>
          <a:xfrm>
            <a:off x="755650" y="1723390"/>
            <a:ext cx="436880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Focuses on motion before fall</a:t>
            </a:r>
          </a:p>
        </p:txBody>
      </p:sp>
      <p:sp>
        <p:nvSpPr>
          <p:cNvPr id="2" name="Google Shape;232;p25"/>
          <p:cNvSpPr txBox="1"/>
          <p:nvPr/>
        </p:nvSpPr>
        <p:spPr>
          <a:xfrm>
            <a:off x="755650" y="2171065"/>
            <a:ext cx="436880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Efficient attention head</a:t>
            </a:r>
          </a:p>
        </p:txBody>
      </p:sp>
      <p:pic>
        <p:nvPicPr>
          <p:cNvPr id="3" name="Picture 2" descr="2018-07-06T10_41_09.7419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3284220"/>
            <a:ext cx="823595" cy="617855"/>
          </a:xfrm>
          <a:prstGeom prst="rect">
            <a:avLst/>
          </a:prstGeom>
        </p:spPr>
      </p:pic>
      <p:pic>
        <p:nvPicPr>
          <p:cNvPr id="12" name="Picture 11" descr="2018-07-06T10_41_10.2581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75" y="3158490"/>
            <a:ext cx="991235" cy="743585"/>
          </a:xfrm>
          <a:prstGeom prst="rect">
            <a:avLst/>
          </a:prstGeom>
        </p:spPr>
      </p:pic>
      <p:pic>
        <p:nvPicPr>
          <p:cNvPr id="16" name="Picture 15" descr="2018-07-06T10_41_10.5103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065" y="3148965"/>
            <a:ext cx="1003935" cy="753110"/>
          </a:xfrm>
          <a:prstGeom prst="rect">
            <a:avLst/>
          </a:prstGeom>
        </p:spPr>
      </p:pic>
      <p:pic>
        <p:nvPicPr>
          <p:cNvPr id="19" name="Picture 18" descr="2018-07-06T10_41_10.6938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955" y="3147695"/>
            <a:ext cx="1005840" cy="754380"/>
          </a:xfrm>
          <a:prstGeom prst="rect">
            <a:avLst/>
          </a:prstGeom>
        </p:spPr>
      </p:pic>
      <p:pic>
        <p:nvPicPr>
          <p:cNvPr id="22" name="Picture 21" descr="2018-07-06T10_41_10.8342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750" y="3129280"/>
            <a:ext cx="1029970" cy="772795"/>
          </a:xfrm>
          <a:prstGeom prst="rect">
            <a:avLst/>
          </a:prstGeom>
        </p:spPr>
      </p:pic>
      <p:pic>
        <p:nvPicPr>
          <p:cNvPr id="24" name="Picture 23" descr="2018-07-06T10_41_10.9715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370" y="3107055"/>
            <a:ext cx="1059815" cy="795020"/>
          </a:xfrm>
          <a:prstGeom prst="rect">
            <a:avLst/>
          </a:prstGeom>
        </p:spPr>
      </p:pic>
      <p:pic>
        <p:nvPicPr>
          <p:cNvPr id="29" name="Picture 28" descr="2018-07-06T10_41_11.2192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470" y="3215005"/>
            <a:ext cx="915670" cy="687070"/>
          </a:xfrm>
          <a:prstGeom prst="rect">
            <a:avLst/>
          </a:prstGeom>
        </p:spPr>
      </p:pic>
      <p:sp>
        <p:nvSpPr>
          <p:cNvPr id="258" name="Google Shape;258;p26"/>
          <p:cNvSpPr txBox="1"/>
          <p:nvPr/>
        </p:nvSpPr>
        <p:spPr>
          <a:xfrm>
            <a:off x="971550" y="3902075"/>
            <a:ext cx="612140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Frame 1</a:t>
            </a:r>
          </a:p>
        </p:txBody>
      </p:sp>
      <p:sp>
        <p:nvSpPr>
          <p:cNvPr id="49" name="Google Shape;258;p26"/>
          <p:cNvSpPr txBox="1"/>
          <p:nvPr/>
        </p:nvSpPr>
        <p:spPr>
          <a:xfrm>
            <a:off x="2066290" y="3902075"/>
            <a:ext cx="708660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>
                <a:solidFill>
                  <a:srgbClr val="FF0000"/>
                </a:solidFill>
              </a:rPr>
              <a:t>Frame 2</a:t>
            </a:r>
          </a:p>
        </p:txBody>
      </p:sp>
      <p:sp>
        <p:nvSpPr>
          <p:cNvPr id="50" name="Google Shape;258;p26"/>
          <p:cNvSpPr txBox="1"/>
          <p:nvPr/>
        </p:nvSpPr>
        <p:spPr>
          <a:xfrm>
            <a:off x="3176905" y="3902075"/>
            <a:ext cx="751840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>
                <a:solidFill>
                  <a:srgbClr val="FF0000"/>
                </a:solidFill>
              </a:rPr>
              <a:t>Frame 3</a:t>
            </a:r>
          </a:p>
        </p:txBody>
      </p:sp>
      <p:sp>
        <p:nvSpPr>
          <p:cNvPr id="51" name="Google Shape;258;p26"/>
          <p:cNvSpPr txBox="1"/>
          <p:nvPr/>
        </p:nvSpPr>
        <p:spPr>
          <a:xfrm>
            <a:off x="4289425" y="3902075"/>
            <a:ext cx="774065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>
                <a:solidFill>
                  <a:srgbClr val="FF0000"/>
                </a:solidFill>
              </a:rPr>
              <a:t>Frame 4</a:t>
            </a:r>
          </a:p>
        </p:txBody>
      </p:sp>
      <p:sp>
        <p:nvSpPr>
          <p:cNvPr id="52" name="Google Shape;258;p26"/>
          <p:cNvSpPr txBox="1"/>
          <p:nvPr/>
        </p:nvSpPr>
        <p:spPr>
          <a:xfrm>
            <a:off x="5462270" y="3902075"/>
            <a:ext cx="732790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>
                <a:solidFill>
                  <a:srgbClr val="FF0000"/>
                </a:solidFill>
              </a:rPr>
              <a:t>Frame 5</a:t>
            </a:r>
          </a:p>
        </p:txBody>
      </p:sp>
      <p:sp>
        <p:nvSpPr>
          <p:cNvPr id="53" name="Google Shape;258;p26"/>
          <p:cNvSpPr txBox="1"/>
          <p:nvPr/>
        </p:nvSpPr>
        <p:spPr>
          <a:xfrm>
            <a:off x="6633210" y="3902075"/>
            <a:ext cx="761365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 b="1">
                <a:solidFill>
                  <a:srgbClr val="FF0000"/>
                </a:solidFill>
              </a:rPr>
              <a:t>Frame 6</a:t>
            </a:r>
          </a:p>
        </p:txBody>
      </p:sp>
      <p:sp>
        <p:nvSpPr>
          <p:cNvPr id="54" name="Google Shape;258;p26"/>
          <p:cNvSpPr txBox="1"/>
          <p:nvPr/>
        </p:nvSpPr>
        <p:spPr>
          <a:xfrm>
            <a:off x="7812405" y="3902075"/>
            <a:ext cx="612140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Frame 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636010" y="3291840"/>
            <a:ext cx="2179320" cy="1502410"/>
          </a:xfrm>
          <a:prstGeom prst="rect">
            <a:avLst/>
          </a:prstGeom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Dual Output Head</a:t>
            </a:r>
          </a:p>
        </p:txBody>
      </p:sp>
      <p:graphicFrame>
        <p:nvGraphicFramePr>
          <p:cNvPr id="2" name="Table 1"/>
          <p:cNvGraphicFramePr/>
          <p:nvPr/>
        </p:nvGraphicFramePr>
        <p:xfrm>
          <a:off x="1403350" y="1491615"/>
          <a:ext cx="639953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 b="0">
                          <a:sym typeface="+mn-ea"/>
                        </a:rPr>
                        <a:t>Output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 b="0">
                          <a:sym typeface="+mn-ea"/>
                        </a:rPr>
                        <a:t>Output 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 b="1"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Classification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 b="1"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Regression</a:t>
                      </a:r>
                    </a:p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Fall / Pre-fall / No fall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Time-to-fall in seconds (ttf = 1.45)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s 6"/>
          <p:cNvSpPr/>
          <p:nvPr/>
        </p:nvSpPr>
        <p:spPr>
          <a:xfrm>
            <a:off x="3636010" y="3291205"/>
            <a:ext cx="2178685" cy="1502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563620" y="3047365"/>
            <a:ext cx="7556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Fall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923665" y="3038475"/>
            <a:ext cx="876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200">
                <a:solidFill>
                  <a:srgbClr val="7030A0"/>
                </a:solidFill>
                <a:sym typeface="+mn-ea"/>
              </a:rPr>
              <a:t>ttf = 1.45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/>
        </p:nvSpPr>
        <p:spPr>
          <a:xfrm>
            <a:off x="847000" y="666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Dual Why Is Regression Important?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187450" y="3075940"/>
            <a:ext cx="71215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Regression predicts</a:t>
            </a:r>
            <a:r>
              <a:rPr lang="en-US" altLang="zh-CN" i="1"/>
              <a:t> "how many seconds until a fall occurs”</a:t>
            </a:r>
            <a:r>
              <a:rPr lang="en-US" altLang="zh-CN"/>
              <a:t> - *(e.g., “1.7 seconds to fall”)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03350" y="3507740"/>
            <a:ext cx="5080000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Enables early warning systems: </a:t>
            </a:r>
            <a:r>
              <a:rPr lang="en-US" altLang="zh-CN" sz="1200" b="1"/>
              <a:t>alarm, drone, emergency 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Helps take action before the actual fall happens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Offers a precise estimate of how close the person is to falling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55650" y="1294130"/>
            <a:ext cx="2508885" cy="15811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20110" y="1294130"/>
            <a:ext cx="2391410" cy="158115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rcRect t="11888"/>
          <a:stretch>
            <a:fillRect/>
          </a:stretch>
        </p:blipFill>
        <p:spPr>
          <a:xfrm>
            <a:off x="5967095" y="1294130"/>
            <a:ext cx="2511425" cy="15868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 Architecture Overview</a:t>
            </a:r>
          </a:p>
        </p:txBody>
      </p:sp>
      <p:pic>
        <p:nvPicPr>
          <p:cNvPr id="3" name="Picture 2" descr="1 (1)"/>
          <p:cNvPicPr>
            <a:picLocks noChangeAspect="1"/>
          </p:cNvPicPr>
          <p:nvPr/>
        </p:nvPicPr>
        <p:blipFill>
          <a:blip r:embed="rId2"/>
          <a:srcRect l="6" t="4577" r="6108" b="1780"/>
          <a:stretch>
            <a:fillRect/>
          </a:stretch>
        </p:blipFill>
        <p:spPr>
          <a:xfrm>
            <a:off x="1043305" y="1183005"/>
            <a:ext cx="7058025" cy="39604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68380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Comparative Table</a:t>
            </a:r>
          </a:p>
        </p:txBody>
      </p:sp>
      <p:graphicFrame>
        <p:nvGraphicFramePr>
          <p:cNvPr id="3" name="Table 2"/>
          <p:cNvGraphicFramePr/>
          <p:nvPr/>
        </p:nvGraphicFramePr>
        <p:xfrm>
          <a:off x="1371600" y="1619250"/>
          <a:ext cx="639699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Occlusion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Pre-fall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Attention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Real-time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/>
                        <a:t>YOSAP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00B050"/>
                          </a:solidFill>
                          <a:sym typeface="+mn-ea"/>
                        </a:rPr>
                        <a:t>✅</a:t>
                      </a:r>
                      <a:endParaRPr lang="en-US" altLang="zh-CN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/>
                        <a:t>TCNTE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00B050"/>
                          </a:solidFill>
                          <a:sym typeface="+mn-ea"/>
                        </a:rPr>
                        <a:t>✅</a:t>
                      </a:r>
                      <a:endParaRPr lang="zh-CN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00B050"/>
                          </a:solidFill>
                          <a:sym typeface="+mn-ea"/>
                        </a:rPr>
                        <a:t>✅</a:t>
                      </a:r>
                      <a:endParaRPr sz="1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/>
                        <a:t>TST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00B050"/>
                          </a:solidFill>
                          <a:sym typeface="+mn-ea"/>
                        </a:rPr>
                        <a:t>✅</a:t>
                      </a:r>
                      <a:endParaRPr lang="en-US" altLang="zh-CN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❌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/>
                        <a:t>Ours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00B050"/>
                          </a:solidFill>
                          <a:sym typeface="+mn-ea"/>
                        </a:rPr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00B050"/>
                          </a:solidFill>
                          <a:sym typeface="+mn-ea"/>
                        </a:rPr>
                        <a:t>✅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00B050"/>
                          </a:solidFill>
                          <a:sym typeface="+mn-ea"/>
                        </a:rPr>
                        <a:t>✅</a:t>
                      </a:r>
                      <a:endParaRPr lang="en-US" altLang="zh-CN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00B050"/>
                          </a:solidFill>
                          <a:sym typeface="+mn-ea"/>
                        </a:rPr>
                        <a:t>✅</a:t>
                      </a:r>
                      <a:endParaRPr lang="en-US" altLang="zh-CN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rgbClr val="00B050"/>
                          </a:solidFill>
                          <a:sym typeface="+mn-ea"/>
                        </a:rPr>
                        <a:t>✅</a:t>
                      </a:r>
                      <a:endParaRPr lang="en-US" altLang="zh-CN" sz="1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Model Innovation Summary</a:t>
            </a:r>
          </a:p>
        </p:txBody>
      </p:sp>
      <p:sp>
        <p:nvSpPr>
          <p:cNvPr id="524" name="Google Shape;524;p32"/>
          <p:cNvSpPr/>
          <p:nvPr/>
        </p:nvSpPr>
        <p:spPr>
          <a:xfrm>
            <a:off x="1611971" y="1383876"/>
            <a:ext cx="1667009" cy="2319539"/>
          </a:xfrm>
          <a:custGeom>
            <a:avLst/>
            <a:gdLst/>
            <a:ahLst/>
            <a:cxnLst/>
            <a:rect l="l" t="t" r="r" b="b"/>
            <a:pathLst>
              <a:path w="493563" h="686762" extrusionOk="0">
                <a:moveTo>
                  <a:pt x="49626" y="687060"/>
                </a:moveTo>
                <a:cubicBezTo>
                  <a:pt x="36018" y="671928"/>
                  <a:pt x="19024" y="660228"/>
                  <a:pt x="32" y="652915"/>
                </a:cubicBezTo>
                <a:lnTo>
                  <a:pt x="186097" y="337973"/>
                </a:lnTo>
                <a:cubicBezTo>
                  <a:pt x="186129" y="337902"/>
                  <a:pt x="186165" y="337833"/>
                  <a:pt x="186207" y="337767"/>
                </a:cubicBezTo>
                <a:cubicBezTo>
                  <a:pt x="193909" y="324636"/>
                  <a:pt x="185071" y="313731"/>
                  <a:pt x="185071" y="313731"/>
                </a:cubicBezTo>
                <a:lnTo>
                  <a:pt x="170758" y="298327"/>
                </a:lnTo>
                <a:cubicBezTo>
                  <a:pt x="120695" y="237603"/>
                  <a:pt x="114130" y="148914"/>
                  <a:pt x="160399" y="80347"/>
                </a:cubicBezTo>
                <a:cubicBezTo>
                  <a:pt x="216777" y="-3092"/>
                  <a:pt x="330097" y="-25094"/>
                  <a:pt x="413554" y="31285"/>
                </a:cubicBezTo>
                <a:cubicBezTo>
                  <a:pt x="465242" y="66144"/>
                  <a:pt x="495510" y="125020"/>
                  <a:pt x="493782" y="187341"/>
                </a:cubicBezTo>
                <a:cubicBezTo>
                  <a:pt x="493442" y="199793"/>
                  <a:pt x="491844" y="212179"/>
                  <a:pt x="489013" y="224310"/>
                </a:cubicBezTo>
                <a:cubicBezTo>
                  <a:pt x="466635" y="318465"/>
                  <a:pt x="374690" y="378811"/>
                  <a:pt x="279406" y="361881"/>
                </a:cubicBezTo>
                <a:lnTo>
                  <a:pt x="257314" y="357998"/>
                </a:lnTo>
                <a:cubicBezTo>
                  <a:pt x="245299" y="357998"/>
                  <a:pt x="240845" y="363511"/>
                  <a:pt x="236564" y="3706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7C7D7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5" name="Google Shape;525;p32"/>
          <p:cNvSpPr/>
          <p:nvPr/>
        </p:nvSpPr>
        <p:spPr>
          <a:xfrm>
            <a:off x="2781034" y="2308304"/>
            <a:ext cx="1790571" cy="2295694"/>
          </a:xfrm>
          <a:custGeom>
            <a:avLst/>
            <a:gdLst/>
            <a:ahLst/>
            <a:cxnLst/>
            <a:rect l="l" t="t" r="r" b="b"/>
            <a:pathLst>
              <a:path w="530147" h="679702" extrusionOk="0">
                <a:moveTo>
                  <a:pt x="52553" y="32"/>
                </a:moveTo>
                <a:lnTo>
                  <a:pt x="258579" y="305546"/>
                </a:lnTo>
                <a:cubicBezTo>
                  <a:pt x="262256" y="310995"/>
                  <a:pt x="266075" y="316617"/>
                  <a:pt x="271627" y="320045"/>
                </a:cubicBezTo>
                <a:cubicBezTo>
                  <a:pt x="283218" y="327252"/>
                  <a:pt x="298096" y="323151"/>
                  <a:pt x="311420" y="320327"/>
                </a:cubicBezTo>
                <a:cubicBezTo>
                  <a:pt x="377945" y="306207"/>
                  <a:pt x="451434" y="333164"/>
                  <a:pt x="493057" y="386917"/>
                </a:cubicBezTo>
                <a:cubicBezTo>
                  <a:pt x="527625" y="431563"/>
                  <a:pt x="538761" y="492884"/>
                  <a:pt x="524127" y="547254"/>
                </a:cubicBezTo>
                <a:lnTo>
                  <a:pt x="524018" y="547639"/>
                </a:lnTo>
                <a:cubicBezTo>
                  <a:pt x="499205" y="639235"/>
                  <a:pt x="400627" y="697963"/>
                  <a:pt x="307723" y="675069"/>
                </a:cubicBezTo>
                <a:cubicBezTo>
                  <a:pt x="254670" y="661988"/>
                  <a:pt x="207445" y="624768"/>
                  <a:pt x="184294" y="575071"/>
                </a:cubicBezTo>
                <a:cubicBezTo>
                  <a:pt x="155592" y="513455"/>
                  <a:pt x="165309" y="435729"/>
                  <a:pt x="208362" y="383098"/>
                </a:cubicBezTo>
                <a:cubicBezTo>
                  <a:pt x="213099" y="377322"/>
                  <a:pt x="218439" y="371257"/>
                  <a:pt x="219177" y="363798"/>
                </a:cubicBezTo>
                <a:cubicBezTo>
                  <a:pt x="219922" y="355917"/>
                  <a:pt x="215288" y="348600"/>
                  <a:pt x="210872" y="342027"/>
                </a:cubicBezTo>
                <a:lnTo>
                  <a:pt x="32" y="2976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7C7D7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6" name="Google Shape;526;p32"/>
          <p:cNvSpPr/>
          <p:nvPr/>
        </p:nvSpPr>
        <p:spPr>
          <a:xfrm>
            <a:off x="2240104" y="1575475"/>
            <a:ext cx="847594" cy="847607"/>
          </a:xfrm>
          <a:custGeom>
            <a:avLst/>
            <a:gdLst/>
            <a:ahLst/>
            <a:cxnLst/>
            <a:rect l="l" t="t" r="r" b="b"/>
            <a:pathLst>
              <a:path w="250953" h="250957" extrusionOk="0">
                <a:moveTo>
                  <a:pt x="212378" y="216686"/>
                </a:moveTo>
                <a:cubicBezTo>
                  <a:pt x="197643" y="230758"/>
                  <a:pt x="179683" y="241001"/>
                  <a:pt x="160069" y="246519"/>
                </a:cubicBezTo>
                <a:cubicBezTo>
                  <a:pt x="156636" y="247514"/>
                  <a:pt x="153176" y="248361"/>
                  <a:pt x="149601" y="249028"/>
                </a:cubicBezTo>
                <a:cubicBezTo>
                  <a:pt x="81491" y="262250"/>
                  <a:pt x="15537" y="217713"/>
                  <a:pt x="2347" y="149602"/>
                </a:cubicBezTo>
                <a:cubicBezTo>
                  <a:pt x="-10842" y="81490"/>
                  <a:pt x="33668" y="15529"/>
                  <a:pt x="101779" y="2346"/>
                </a:cubicBezTo>
                <a:cubicBezTo>
                  <a:pt x="169889" y="-10837"/>
                  <a:pt x="235850" y="33661"/>
                  <a:pt x="249084" y="101772"/>
                </a:cubicBezTo>
                <a:cubicBezTo>
                  <a:pt x="257262" y="143831"/>
                  <a:pt x="243423" y="187156"/>
                  <a:pt x="212378" y="21668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7C7D7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7" name="Google Shape;527;p32"/>
          <p:cNvSpPr/>
          <p:nvPr/>
        </p:nvSpPr>
        <p:spPr>
          <a:xfrm>
            <a:off x="846625" y="3379713"/>
            <a:ext cx="2696697" cy="1220466"/>
          </a:xfrm>
          <a:custGeom>
            <a:avLst/>
            <a:gdLst/>
            <a:ahLst/>
            <a:cxnLst/>
            <a:rect l="l" t="t" r="r" b="b"/>
            <a:pathLst>
              <a:path w="798430" h="361352" extrusionOk="0">
                <a:moveTo>
                  <a:pt x="798534" y="211313"/>
                </a:moveTo>
                <a:lnTo>
                  <a:pt x="395018" y="211525"/>
                </a:lnTo>
                <a:cubicBezTo>
                  <a:pt x="386925" y="211525"/>
                  <a:pt x="378517" y="211595"/>
                  <a:pt x="371200" y="215093"/>
                </a:cubicBezTo>
                <a:cubicBezTo>
                  <a:pt x="364140" y="218527"/>
                  <a:pt x="359249" y="224496"/>
                  <a:pt x="355360" y="231428"/>
                </a:cubicBezTo>
                <a:cubicBezTo>
                  <a:pt x="351721" y="237847"/>
                  <a:pt x="348942" y="245138"/>
                  <a:pt x="346098" y="251890"/>
                </a:cubicBezTo>
                <a:cubicBezTo>
                  <a:pt x="316164" y="321914"/>
                  <a:pt x="238047" y="368113"/>
                  <a:pt x="162261" y="360546"/>
                </a:cubicBezTo>
                <a:cubicBezTo>
                  <a:pt x="153258" y="359640"/>
                  <a:pt x="144346" y="357998"/>
                  <a:pt x="135612" y="355636"/>
                </a:cubicBezTo>
                <a:cubicBezTo>
                  <a:pt x="71134" y="338306"/>
                  <a:pt x="17195" y="283385"/>
                  <a:pt x="3518" y="217712"/>
                </a:cubicBezTo>
                <a:cubicBezTo>
                  <a:pt x="-10833" y="148786"/>
                  <a:pt x="20167" y="73177"/>
                  <a:pt x="77463" y="32742"/>
                </a:cubicBezTo>
                <a:cubicBezTo>
                  <a:pt x="128289" y="-3201"/>
                  <a:pt x="196759" y="-10068"/>
                  <a:pt x="253964" y="14854"/>
                </a:cubicBezTo>
                <a:cubicBezTo>
                  <a:pt x="245056" y="30617"/>
                  <a:pt x="236160" y="46404"/>
                  <a:pt x="227277" y="62215"/>
                </a:cubicBezTo>
                <a:cubicBezTo>
                  <a:pt x="245419" y="70341"/>
                  <a:pt x="261926" y="81710"/>
                  <a:pt x="275985" y="95764"/>
                </a:cubicBezTo>
                <a:cubicBezTo>
                  <a:pt x="285600" y="80141"/>
                  <a:pt x="295227" y="64541"/>
                  <a:pt x="304868" y="48961"/>
                </a:cubicBezTo>
                <a:cubicBezTo>
                  <a:pt x="326598" y="68425"/>
                  <a:pt x="342814" y="93273"/>
                  <a:pt x="351881" y="121001"/>
                </a:cubicBezTo>
                <a:cubicBezTo>
                  <a:pt x="355309" y="131495"/>
                  <a:pt x="358595" y="143587"/>
                  <a:pt x="368427" y="148599"/>
                </a:cubicBezTo>
                <a:cubicBezTo>
                  <a:pt x="373690" y="151321"/>
                  <a:pt x="379878" y="151359"/>
                  <a:pt x="385757" y="151359"/>
                </a:cubicBezTo>
                <a:cubicBezTo>
                  <a:pt x="523325" y="151462"/>
                  <a:pt x="660890" y="151543"/>
                  <a:pt x="798450" y="151603"/>
                </a:cubicBezTo>
                <a:cubicBezTo>
                  <a:pt x="794857" y="171347"/>
                  <a:pt x="794885" y="191580"/>
                  <a:pt x="798534" y="2113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7C7D7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8" name="Google Shape;528;p32"/>
          <p:cNvSpPr/>
          <p:nvPr/>
        </p:nvSpPr>
        <p:spPr>
          <a:xfrm>
            <a:off x="1019735" y="3562228"/>
            <a:ext cx="869271" cy="869284"/>
          </a:xfrm>
          <a:custGeom>
            <a:avLst/>
            <a:gdLst/>
            <a:ahLst/>
            <a:cxnLst/>
            <a:rect l="l" t="t" r="r" b="b"/>
            <a:pathLst>
              <a:path w="257371" h="257375" extrusionOk="0">
                <a:moveTo>
                  <a:pt x="257853" y="128977"/>
                </a:moveTo>
                <a:cubicBezTo>
                  <a:pt x="257853" y="200169"/>
                  <a:pt x="200134" y="257889"/>
                  <a:pt x="128943" y="257889"/>
                </a:cubicBezTo>
                <a:cubicBezTo>
                  <a:pt x="57752" y="257889"/>
                  <a:pt x="32" y="200169"/>
                  <a:pt x="32" y="128977"/>
                </a:cubicBezTo>
                <a:cubicBezTo>
                  <a:pt x="32" y="57785"/>
                  <a:pt x="57758" y="32"/>
                  <a:pt x="128943" y="32"/>
                </a:cubicBezTo>
                <a:cubicBezTo>
                  <a:pt x="200113" y="8"/>
                  <a:pt x="257829" y="57683"/>
                  <a:pt x="257853" y="128855"/>
                </a:cubicBezTo>
                <a:cubicBezTo>
                  <a:pt x="257853" y="128896"/>
                  <a:pt x="257853" y="128936"/>
                  <a:pt x="257853" y="1289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7C7D7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9" name="Google Shape;529;p32"/>
          <p:cNvSpPr/>
          <p:nvPr/>
        </p:nvSpPr>
        <p:spPr>
          <a:xfrm>
            <a:off x="3536397" y="3567610"/>
            <a:ext cx="847594" cy="847607"/>
          </a:xfrm>
          <a:custGeom>
            <a:avLst/>
            <a:gdLst/>
            <a:ahLst/>
            <a:cxnLst/>
            <a:rect l="l" t="t" r="r" b="b"/>
            <a:pathLst>
              <a:path w="250953" h="250957" extrusionOk="0">
                <a:moveTo>
                  <a:pt x="251384" y="125652"/>
                </a:moveTo>
                <a:cubicBezTo>
                  <a:pt x="251416" y="195062"/>
                  <a:pt x="195175" y="251356"/>
                  <a:pt x="125766" y="251388"/>
                </a:cubicBezTo>
                <a:cubicBezTo>
                  <a:pt x="56357" y="251419"/>
                  <a:pt x="64" y="195178"/>
                  <a:pt x="32" y="125768"/>
                </a:cubicBezTo>
                <a:cubicBezTo>
                  <a:pt x="1" y="56358"/>
                  <a:pt x="56242" y="64"/>
                  <a:pt x="125650" y="32"/>
                </a:cubicBezTo>
                <a:cubicBezTo>
                  <a:pt x="125676" y="32"/>
                  <a:pt x="125702" y="32"/>
                  <a:pt x="125727" y="32"/>
                </a:cubicBezTo>
                <a:cubicBezTo>
                  <a:pt x="195134" y="32"/>
                  <a:pt x="251384" y="56289"/>
                  <a:pt x="251384" y="1256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7C7D7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7" name="Google Shape;547;p32"/>
          <p:cNvSpPr/>
          <p:nvPr/>
        </p:nvSpPr>
        <p:spPr>
          <a:xfrm>
            <a:off x="5189025" y="1583500"/>
            <a:ext cx="637200" cy="63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548" name="Google Shape;548;p32"/>
          <p:cNvSpPr/>
          <p:nvPr/>
        </p:nvSpPr>
        <p:spPr>
          <a:xfrm>
            <a:off x="5189025" y="2542175"/>
            <a:ext cx="637200" cy="63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549" name="Google Shape;549;p32"/>
          <p:cNvSpPr/>
          <p:nvPr/>
        </p:nvSpPr>
        <p:spPr>
          <a:xfrm>
            <a:off x="5189025" y="3500850"/>
            <a:ext cx="637200" cy="63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550" name="Google Shape;550;p32"/>
          <p:cNvSpPr txBox="1">
            <a:spLocks noGrp="1"/>
          </p:cNvSpPr>
          <p:nvPr>
            <p:ph type="subTitle" idx="4294967295"/>
          </p:nvPr>
        </p:nvSpPr>
        <p:spPr>
          <a:xfrm>
            <a:off x="6032125" y="1909981"/>
            <a:ext cx="23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Combine pose completion + attention + TTF regression</a:t>
            </a:r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4294967295"/>
          </p:nvPr>
        </p:nvSpPr>
        <p:spPr>
          <a:xfrm>
            <a:off x="6031400" y="3844072"/>
            <a:ext cx="23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Fall prevention, not just detection</a:t>
            </a:r>
          </a:p>
        </p:txBody>
      </p:sp>
      <p:sp>
        <p:nvSpPr>
          <p:cNvPr id="552" name="Google Shape;552;p32"/>
          <p:cNvSpPr txBox="1">
            <a:spLocks noGrp="1"/>
          </p:cNvSpPr>
          <p:nvPr>
            <p:ph type="subTitle" idx="4294967295"/>
          </p:nvPr>
        </p:nvSpPr>
        <p:spPr>
          <a:xfrm>
            <a:off x="6031230" y="2874010"/>
            <a:ext cx="266128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Multi-person ready, real-time capable</a:t>
            </a:r>
          </a:p>
        </p:txBody>
      </p:sp>
      <p:sp>
        <p:nvSpPr>
          <p:cNvPr id="553" name="Google Shape;553;p32"/>
          <p:cNvSpPr txBox="1">
            <a:spLocks noGrp="1"/>
          </p:cNvSpPr>
          <p:nvPr>
            <p:ph type="subTitle" idx="4294967295"/>
          </p:nvPr>
        </p:nvSpPr>
        <p:spPr>
          <a:xfrm>
            <a:off x="6031400" y="2542175"/>
            <a:ext cx="239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Multiple people</a:t>
            </a:r>
          </a:p>
        </p:txBody>
      </p:sp>
      <p:sp>
        <p:nvSpPr>
          <p:cNvPr id="554" name="Google Shape;554;p32"/>
          <p:cNvSpPr txBox="1">
            <a:spLocks noGrp="1"/>
          </p:cNvSpPr>
          <p:nvPr>
            <p:ph type="subTitle" idx="4294967295"/>
          </p:nvPr>
        </p:nvSpPr>
        <p:spPr>
          <a:xfrm>
            <a:off x="6031230" y="3509010"/>
            <a:ext cx="2658745" cy="44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3 Stage fall detection</a:t>
            </a:r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4294967295"/>
          </p:nvPr>
        </p:nvSpPr>
        <p:spPr>
          <a:xfrm>
            <a:off x="6032125" y="1575475"/>
            <a:ext cx="239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First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325745" y="2686050"/>
            <a:ext cx="353060" cy="34861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723005" y="3723640"/>
            <a:ext cx="474345" cy="4762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1175385" y="3723640"/>
            <a:ext cx="558165" cy="55181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5363845" y="3661410"/>
            <a:ext cx="310515" cy="31623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5307965" y="1732280"/>
            <a:ext cx="370840" cy="34417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411730" y="1732915"/>
            <a:ext cx="515620" cy="517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Development Progress</a:t>
            </a:r>
          </a:p>
        </p:txBody>
      </p:sp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827405" y="1419860"/>
          <a:ext cx="750443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4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Dataset exploration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In progress </a:t>
                      </a:r>
                      <a:r>
                        <a:rPr lang="en-US" altLang="en-US" sz="1200">
                          <a:solidFill>
                            <a:schemeClr val="tx1"/>
                          </a:solidFill>
                        </a:rPr>
                        <a:t>(analyzing UP-Fall, reviewing options)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Pose extraction (YOLOv8-pose)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Planned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Pose completion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Studying techniques</a:t>
                      </a:r>
                      <a:r>
                        <a:rPr lang="en-US" altLang="en-US" sz="1200">
                          <a:solidFill>
                            <a:schemeClr val="tx1"/>
                          </a:solidFill>
                        </a:rPr>
                        <a:t> (MLP, AutoEncoder)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Annotation (Pre-fall, TTF)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To be designed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Model structure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CNN, TCN, Transformer analysis ongoing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b="0">
                          <a:solidFill>
                            <a:schemeClr val="tx1"/>
                          </a:solidFill>
                        </a:rPr>
                        <a:t>Not started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Not started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Technical Challenges</a:t>
            </a:r>
          </a:p>
        </p:txBody>
      </p:sp>
      <p:sp>
        <p:nvSpPr>
          <p:cNvPr id="351" name="Google Shape;351;p28"/>
          <p:cNvSpPr/>
          <p:nvPr/>
        </p:nvSpPr>
        <p:spPr>
          <a:xfrm rot="5400000">
            <a:off x="3606392" y="1852325"/>
            <a:ext cx="1002900" cy="868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352" name="Google Shape;352;p28"/>
          <p:cNvSpPr/>
          <p:nvPr/>
        </p:nvSpPr>
        <p:spPr>
          <a:xfrm rot="5400000">
            <a:off x="4547539" y="1852325"/>
            <a:ext cx="1002900" cy="868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353" name="Google Shape;353;p28"/>
          <p:cNvSpPr/>
          <p:nvPr/>
        </p:nvSpPr>
        <p:spPr>
          <a:xfrm rot="5400000">
            <a:off x="4073425" y="2778736"/>
            <a:ext cx="1002900" cy="868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358" name="Google Shape;358;p28"/>
          <p:cNvSpPr txBox="1">
            <a:spLocks noGrp="1"/>
          </p:cNvSpPr>
          <p:nvPr>
            <p:ph type="subTitle" idx="4294967295"/>
          </p:nvPr>
        </p:nvSpPr>
        <p:spPr>
          <a:xfrm>
            <a:off x="3756700" y="2034725"/>
            <a:ext cx="702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01</a:t>
            </a:r>
            <a:endParaRPr sz="2400" b="1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59" name="Google Shape;359;p28"/>
          <p:cNvSpPr txBox="1">
            <a:spLocks noGrp="1"/>
          </p:cNvSpPr>
          <p:nvPr>
            <p:ph type="subTitle" idx="4294967295"/>
          </p:nvPr>
        </p:nvSpPr>
        <p:spPr>
          <a:xfrm>
            <a:off x="4697850" y="2034725"/>
            <a:ext cx="702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02</a:t>
            </a:r>
            <a:endParaRPr sz="2400" b="1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62" name="Google Shape;362;p28"/>
          <p:cNvSpPr txBox="1">
            <a:spLocks noGrp="1"/>
          </p:cNvSpPr>
          <p:nvPr>
            <p:ph type="subTitle" idx="4294967295"/>
          </p:nvPr>
        </p:nvSpPr>
        <p:spPr>
          <a:xfrm>
            <a:off x="4223725" y="2963535"/>
            <a:ext cx="702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03</a:t>
            </a:r>
            <a:endParaRPr sz="2400" b="1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63" name="Google Shape;363;p28"/>
          <p:cNvSpPr txBox="1">
            <a:spLocks noGrp="1"/>
          </p:cNvSpPr>
          <p:nvPr>
            <p:ph type="subTitle" idx="4294967295"/>
          </p:nvPr>
        </p:nvSpPr>
        <p:spPr>
          <a:xfrm>
            <a:off x="5652135" y="1983740"/>
            <a:ext cx="2337435" cy="641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Manual annotation time</a:t>
            </a:r>
          </a:p>
        </p:txBody>
      </p:sp>
      <p:sp>
        <p:nvSpPr>
          <p:cNvPr id="369" name="Google Shape;369;p28"/>
          <p:cNvSpPr txBox="1">
            <a:spLocks noGrp="1"/>
          </p:cNvSpPr>
          <p:nvPr>
            <p:ph type="subTitle" idx="4294967295"/>
          </p:nvPr>
        </p:nvSpPr>
        <p:spPr>
          <a:xfrm>
            <a:off x="1069340" y="1919605"/>
            <a:ext cx="2337435" cy="7054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Frame-label alignment</a:t>
            </a:r>
          </a:p>
        </p:txBody>
      </p:sp>
      <p:sp>
        <p:nvSpPr>
          <p:cNvPr id="2" name="Google Shape;369;p28"/>
          <p:cNvSpPr txBox="1"/>
          <p:nvPr/>
        </p:nvSpPr>
        <p:spPr>
          <a:xfrm>
            <a:off x="3131820" y="3537585"/>
            <a:ext cx="2823210" cy="9512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Keeping FPS high while adding complexity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Conclusion &amp; Final Thoughts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99795" y="1347470"/>
            <a:ext cx="72275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/>
              <a:t>We proposing a</a:t>
            </a:r>
            <a:r>
              <a:rPr lang="en-US" altLang="zh-CN" sz="1600" b="1"/>
              <a:t> real-time vision-based fall detection system</a:t>
            </a:r>
            <a:r>
              <a:rPr lang="en-US" altLang="zh-CN" sz="1600"/>
              <a:t> tailored for </a:t>
            </a:r>
            <a:r>
              <a:rPr lang="en-US" altLang="zh-CN" sz="1600" b="1"/>
              <a:t>construction site environments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899795" y="2139950"/>
            <a:ext cx="5080000" cy="16605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b="1">
                <a:solidFill>
                  <a:schemeClr val="tx2"/>
                </a:solidFill>
              </a:rPr>
              <a:t>Our model handles:</a:t>
            </a:r>
            <a:endParaRPr lang="en-US" altLang="zh-CN" sz="1600" b="1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/>
              <a:t> → </a:t>
            </a:r>
            <a:r>
              <a:rPr lang="en-US" altLang="zh-CN" b="1"/>
              <a:t>Occlusion</a:t>
            </a:r>
            <a:r>
              <a:rPr lang="en-US" altLang="zh-CN"/>
              <a:t> via Pose Completion</a:t>
            </a:r>
          </a:p>
          <a:p>
            <a:pPr>
              <a:lnSpc>
                <a:spcPct val="150000"/>
              </a:lnSpc>
            </a:pPr>
            <a:r>
              <a:rPr lang="en-US" altLang="zh-CN"/>
              <a:t> → </a:t>
            </a:r>
            <a:r>
              <a:rPr lang="en-US" altLang="zh-CN" b="1"/>
              <a:t>Short-term motion</a:t>
            </a:r>
            <a:r>
              <a:rPr lang="en-US" altLang="zh-CN"/>
              <a:t> via CNN</a:t>
            </a:r>
          </a:p>
          <a:p>
            <a:pPr>
              <a:lnSpc>
                <a:spcPct val="150000"/>
              </a:lnSpc>
            </a:pPr>
            <a:r>
              <a:rPr lang="en-US" altLang="zh-CN"/>
              <a:t> → </a:t>
            </a:r>
            <a:r>
              <a:rPr lang="en-US" altLang="zh-CN" b="1"/>
              <a:t>Temporal patterns</a:t>
            </a:r>
            <a:r>
              <a:rPr lang="en-US" altLang="zh-CN"/>
              <a:t> via Transformer</a:t>
            </a:r>
          </a:p>
          <a:p>
            <a:pPr>
              <a:lnSpc>
                <a:spcPct val="150000"/>
              </a:lnSpc>
            </a:pPr>
            <a:r>
              <a:rPr lang="en-US" altLang="zh-CN"/>
              <a:t> → </a:t>
            </a:r>
            <a:r>
              <a:rPr lang="en-US" altLang="zh-CN" b="1"/>
              <a:t>Fall risk</a:t>
            </a:r>
            <a:r>
              <a:rPr lang="en-US" altLang="zh-CN"/>
              <a:t> via Classification + Regression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267585" y="4443413"/>
            <a:ext cx="5080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200" i="1">
                <a:solidFill>
                  <a:schemeClr val="bg1">
                    <a:lumMod val="50000"/>
                  </a:schemeClr>
                </a:solidFill>
              </a:rPr>
              <a:t>🛠</a:t>
            </a:r>
            <a:r>
              <a:rPr lang="en-US" altLang="en-US" sz="1200" i="1">
                <a:solidFill>
                  <a:schemeClr val="bg1">
                    <a:lumMod val="50000"/>
                  </a:schemeClr>
                </a:solidFill>
              </a:rPr>
              <a:t>️ Currently under development – focusing on:</a:t>
            </a:r>
          </a:p>
          <a:p>
            <a:pPr algn="ctr"/>
            <a:r>
              <a:rPr lang="en-US" altLang="en-US" sz="1200" i="1">
                <a:solidFill>
                  <a:schemeClr val="bg1">
                    <a:lumMod val="50000"/>
                  </a:schemeClr>
                </a:solidFill>
              </a:rPr>
              <a:t>→ Annotation, model training, real-time optimization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ctrTitle"/>
          </p:nvPr>
        </p:nvSpPr>
        <p:spPr>
          <a:xfrm>
            <a:off x="1355090" y="814705"/>
            <a:ext cx="7292975" cy="260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>
                <a:sym typeface="+mn-ea"/>
              </a:rPr>
              <a:t>Progress </a:t>
            </a:r>
            <a:r>
              <a:rPr lang="en-US" sz="3000">
                <a:sym typeface="+mn-ea"/>
              </a:rPr>
              <a:t>Presentation</a:t>
            </a:r>
            <a:br>
              <a:rPr sz="3000">
                <a:sym typeface="+mn-ea"/>
              </a:rPr>
            </a:br>
            <a:r>
              <a:rPr sz="2600" b="0">
                <a:sym typeface="+mn-ea"/>
              </a:rPr>
              <a:t>Real-time Fall Detection using Pose &amp; TCN</a:t>
            </a:r>
            <a:endParaRPr lang="en-US" altLang="en-US" sz="2600" b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1355125" y="37458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Abbos Aliboev</a:t>
            </a:r>
          </a:p>
        </p:txBody>
      </p:sp>
      <p:cxnSp>
        <p:nvCxnSpPr>
          <p:cNvPr id="110" name="Google Shape;110;p20"/>
          <p:cNvCxnSpPr/>
          <p:nvPr/>
        </p:nvCxnSpPr>
        <p:spPr>
          <a:xfrm>
            <a:off x="1431100" y="3636300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of contents</a:t>
            </a:r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717460" y="1903424"/>
            <a:ext cx="7347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01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"/>
          </p:nvPr>
        </p:nvSpPr>
        <p:spPr>
          <a:xfrm>
            <a:off x="717550" y="2300605"/>
            <a:ext cx="1103630" cy="3530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ym typeface="+mn-ea"/>
              </a:rPr>
              <a:t>Motivation</a:t>
            </a:r>
          </a:p>
        </p:txBody>
      </p:sp>
      <p:sp>
        <p:nvSpPr>
          <p:cNvPr id="12" name="Google Shape;116;p21"/>
          <p:cNvSpPr txBox="1"/>
          <p:nvPr>
            <p:custDataLst>
              <p:tags r:id="rId1"/>
            </p:custDataLst>
          </p:nvPr>
        </p:nvSpPr>
        <p:spPr>
          <a:xfrm>
            <a:off x="2536100" y="1903424"/>
            <a:ext cx="734700" cy="5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</a:t>
            </a:r>
            <a:r>
              <a:rPr lang="en-US" altLang="en-GB" sz="2000"/>
              <a:t>2</a:t>
            </a:r>
          </a:p>
        </p:txBody>
      </p:sp>
      <p:sp>
        <p:nvSpPr>
          <p:cNvPr id="13" name="Google Shape;122;p21"/>
          <p:cNvSpPr txBox="1"/>
          <p:nvPr>
            <p:custDataLst>
              <p:tags r:id="rId2"/>
            </p:custDataLst>
          </p:nvPr>
        </p:nvSpPr>
        <p:spPr>
          <a:xfrm>
            <a:off x="2536190" y="2300605"/>
            <a:ext cx="1659890" cy="353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dirty="0">
                <a:sym typeface="+mn-ea"/>
              </a:rPr>
              <a:t>System Overview</a:t>
            </a:r>
            <a:endParaRPr lang="en-US" altLang="en-GB" sz="1200" dirty="0">
              <a:sym typeface="+mn-ea"/>
            </a:endParaRPr>
          </a:p>
        </p:txBody>
      </p:sp>
      <p:sp>
        <p:nvSpPr>
          <p:cNvPr id="14" name="Google Shape;116;p21"/>
          <p:cNvSpPr txBox="1"/>
          <p:nvPr>
            <p:custDataLst>
              <p:tags r:id="rId3"/>
            </p:custDataLst>
          </p:nvPr>
        </p:nvSpPr>
        <p:spPr>
          <a:xfrm>
            <a:off x="4399825" y="1890089"/>
            <a:ext cx="734700" cy="5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</a:t>
            </a:r>
            <a:r>
              <a:rPr lang="en-US" altLang="en-GB" sz="2000"/>
              <a:t>3</a:t>
            </a:r>
          </a:p>
        </p:txBody>
      </p:sp>
      <p:sp>
        <p:nvSpPr>
          <p:cNvPr id="15" name="Google Shape;122;p21"/>
          <p:cNvSpPr txBox="1"/>
          <p:nvPr>
            <p:custDataLst>
              <p:tags r:id="rId4"/>
            </p:custDataLst>
          </p:nvPr>
        </p:nvSpPr>
        <p:spPr>
          <a:xfrm>
            <a:off x="4399915" y="2287270"/>
            <a:ext cx="1248410" cy="353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ym typeface="+mn-ea"/>
              </a:rPr>
              <a:t>Dataset</a:t>
            </a:r>
          </a:p>
        </p:txBody>
      </p:sp>
      <p:sp>
        <p:nvSpPr>
          <p:cNvPr id="16" name="Google Shape;116;p21"/>
          <p:cNvSpPr txBox="1"/>
          <p:nvPr>
            <p:custDataLst>
              <p:tags r:id="rId5"/>
            </p:custDataLst>
          </p:nvPr>
        </p:nvSpPr>
        <p:spPr>
          <a:xfrm>
            <a:off x="6139090" y="1890089"/>
            <a:ext cx="734700" cy="5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</a:t>
            </a:r>
            <a:r>
              <a:rPr lang="en-US" altLang="en-GB" sz="2000"/>
              <a:t>4</a:t>
            </a:r>
          </a:p>
        </p:txBody>
      </p:sp>
      <p:sp>
        <p:nvSpPr>
          <p:cNvPr id="17" name="Google Shape;122;p21"/>
          <p:cNvSpPr txBox="1"/>
          <p:nvPr>
            <p:custDataLst>
              <p:tags r:id="rId6"/>
            </p:custDataLst>
          </p:nvPr>
        </p:nvSpPr>
        <p:spPr>
          <a:xfrm>
            <a:off x="6139180" y="2287270"/>
            <a:ext cx="2588260" cy="353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Pose Completion + CNN + TE</a:t>
            </a:r>
            <a:endParaRPr lang="en-US" altLang="en-GB" sz="1200">
              <a:sym typeface="+mn-ea"/>
            </a:endParaRPr>
          </a:p>
        </p:txBody>
      </p:sp>
      <p:sp>
        <p:nvSpPr>
          <p:cNvPr id="18" name="Google Shape;116;p21"/>
          <p:cNvSpPr txBox="1"/>
          <p:nvPr>
            <p:custDataLst>
              <p:tags r:id="rId7"/>
            </p:custDataLst>
          </p:nvPr>
        </p:nvSpPr>
        <p:spPr>
          <a:xfrm>
            <a:off x="753020" y="2898469"/>
            <a:ext cx="734700" cy="5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</a:t>
            </a:r>
            <a:r>
              <a:rPr lang="en-US" altLang="en-GB" sz="2000"/>
              <a:t>5</a:t>
            </a:r>
          </a:p>
        </p:txBody>
      </p:sp>
      <p:sp>
        <p:nvSpPr>
          <p:cNvPr id="19" name="Google Shape;122;p21"/>
          <p:cNvSpPr txBox="1"/>
          <p:nvPr>
            <p:custDataLst>
              <p:tags r:id="rId8"/>
            </p:custDataLst>
          </p:nvPr>
        </p:nvSpPr>
        <p:spPr>
          <a:xfrm>
            <a:off x="753110" y="3295650"/>
            <a:ext cx="1710690" cy="353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Model Architecture</a:t>
            </a:r>
            <a:endParaRPr lang="en-US" altLang="en-GB" sz="1200">
              <a:sym typeface="+mn-ea"/>
            </a:endParaRPr>
          </a:p>
        </p:txBody>
      </p:sp>
      <p:sp>
        <p:nvSpPr>
          <p:cNvPr id="20" name="Google Shape;116;p21"/>
          <p:cNvSpPr txBox="1"/>
          <p:nvPr>
            <p:custDataLst>
              <p:tags r:id="rId9"/>
            </p:custDataLst>
          </p:nvPr>
        </p:nvSpPr>
        <p:spPr>
          <a:xfrm>
            <a:off x="2536100" y="2898469"/>
            <a:ext cx="734700" cy="5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</a:t>
            </a:r>
            <a:r>
              <a:rPr lang="en-US" altLang="en-GB" sz="2000"/>
              <a:t>6</a:t>
            </a:r>
          </a:p>
        </p:txBody>
      </p:sp>
      <p:sp>
        <p:nvSpPr>
          <p:cNvPr id="21" name="Google Shape;122;p21"/>
          <p:cNvSpPr txBox="1"/>
          <p:nvPr>
            <p:custDataLst>
              <p:tags r:id="rId10"/>
            </p:custDataLst>
          </p:nvPr>
        </p:nvSpPr>
        <p:spPr>
          <a:xfrm>
            <a:off x="2536190" y="3295650"/>
            <a:ext cx="1834515" cy="353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Comparative Table</a:t>
            </a:r>
            <a:endParaRPr lang="en-US" altLang="en-GB" sz="1200">
              <a:sym typeface="+mn-ea"/>
            </a:endParaRPr>
          </a:p>
        </p:txBody>
      </p:sp>
      <p:sp>
        <p:nvSpPr>
          <p:cNvPr id="23" name="Google Shape;116;p21"/>
          <p:cNvSpPr txBox="1"/>
          <p:nvPr>
            <p:custDataLst>
              <p:tags r:id="rId11"/>
            </p:custDataLst>
          </p:nvPr>
        </p:nvSpPr>
        <p:spPr>
          <a:xfrm>
            <a:off x="4427130" y="2898469"/>
            <a:ext cx="734700" cy="5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</a:t>
            </a:r>
            <a:r>
              <a:rPr lang="en-US" altLang="en-GB" sz="2000"/>
              <a:t>7</a:t>
            </a:r>
          </a:p>
        </p:txBody>
      </p:sp>
      <p:sp>
        <p:nvSpPr>
          <p:cNvPr id="24" name="Google Shape;122;p21"/>
          <p:cNvSpPr txBox="1"/>
          <p:nvPr>
            <p:custDataLst>
              <p:tags r:id="rId12"/>
            </p:custDataLst>
          </p:nvPr>
        </p:nvSpPr>
        <p:spPr>
          <a:xfrm>
            <a:off x="4427220" y="3295650"/>
            <a:ext cx="1798320" cy="353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Develop. Progress</a:t>
            </a:r>
            <a:endParaRPr lang="en-US" altLang="en-GB" sz="1200">
              <a:sym typeface="+mn-ea"/>
            </a:endParaRPr>
          </a:p>
        </p:txBody>
      </p:sp>
      <p:sp>
        <p:nvSpPr>
          <p:cNvPr id="25" name="Google Shape;116;p21"/>
          <p:cNvSpPr txBox="1"/>
          <p:nvPr>
            <p:custDataLst>
              <p:tags r:id="rId13"/>
            </p:custDataLst>
          </p:nvPr>
        </p:nvSpPr>
        <p:spPr>
          <a:xfrm>
            <a:off x="6156235" y="2898469"/>
            <a:ext cx="734700" cy="5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</a:t>
            </a:r>
            <a:r>
              <a:rPr lang="en-US" altLang="en-GB" sz="2000"/>
              <a:t>8</a:t>
            </a:r>
          </a:p>
        </p:txBody>
      </p:sp>
      <p:sp>
        <p:nvSpPr>
          <p:cNvPr id="26" name="Google Shape;122;p21"/>
          <p:cNvSpPr txBox="1"/>
          <p:nvPr>
            <p:custDataLst>
              <p:tags r:id="rId14"/>
            </p:custDataLst>
          </p:nvPr>
        </p:nvSpPr>
        <p:spPr>
          <a:xfrm>
            <a:off x="6156325" y="3295650"/>
            <a:ext cx="2025650" cy="353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Conclusion </a:t>
            </a:r>
            <a:endParaRPr lang="en-US" altLang="en-GB" sz="1200">
              <a:sym typeface="+mn-ea"/>
            </a:endParaRPr>
          </a:p>
        </p:txBody>
      </p:sp>
      <p:cxnSp>
        <p:nvCxnSpPr>
          <p:cNvPr id="110" name="Google Shape;110;p20"/>
          <p:cNvCxnSpPr/>
          <p:nvPr/>
        </p:nvCxnSpPr>
        <p:spPr>
          <a:xfrm>
            <a:off x="755460" y="1276005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Method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913505" y="1454785"/>
            <a:ext cx="1438910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Camera (Frame)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707765" y="2028190"/>
            <a:ext cx="1851025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YOLO11s Pose Model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(17 keypoint)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708400" y="2605405"/>
            <a:ext cx="1851025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Extract (x,y) for keypoints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708400" y="3180715"/>
            <a:ext cx="1851025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Preprocessing + Resize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08400" y="3756025"/>
            <a:ext cx="1851025" cy="348615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TCN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08400" y="4260850"/>
            <a:ext cx="1851025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Software Prediction</a:t>
            </a:r>
            <a:endParaRPr lang="en-US" sz="80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8" idx="2"/>
            <a:endCxn id="20" idx="0"/>
          </p:cNvCxnSpPr>
          <p:nvPr/>
        </p:nvCxnSpPr>
        <p:spPr>
          <a:xfrm>
            <a:off x="4632960" y="1868805"/>
            <a:ext cx="635" cy="15938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1" idx="0"/>
          </p:cNvCxnSpPr>
          <p:nvPr/>
        </p:nvCxnSpPr>
        <p:spPr>
          <a:xfrm>
            <a:off x="4633595" y="2442210"/>
            <a:ext cx="635" cy="16319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  <a:endCxn id="22" idx="0"/>
          </p:cNvCxnSpPr>
          <p:nvPr/>
        </p:nvCxnSpPr>
        <p:spPr>
          <a:xfrm>
            <a:off x="4634230" y="3019425"/>
            <a:ext cx="0" cy="1612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2"/>
            <a:endCxn id="23" idx="0"/>
          </p:cNvCxnSpPr>
          <p:nvPr/>
        </p:nvCxnSpPr>
        <p:spPr>
          <a:xfrm>
            <a:off x="4634230" y="3594735"/>
            <a:ext cx="0" cy="1612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2"/>
            <a:endCxn id="24" idx="0"/>
          </p:cNvCxnSpPr>
          <p:nvPr/>
        </p:nvCxnSpPr>
        <p:spPr>
          <a:xfrm>
            <a:off x="4634230" y="4104640"/>
            <a:ext cx="0" cy="15621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1. </a:t>
            </a:r>
            <a:r>
              <a:rPr>
                <a:sym typeface="+mn-ea"/>
              </a:rPr>
              <a:t>Dataset Preparation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80" y="1203325"/>
            <a:ext cx="1863090" cy="370332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6660515" y="1203325"/>
            <a:ext cx="1007745" cy="791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20090" y="1203325"/>
            <a:ext cx="463359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>
                <a:solidFill>
                  <a:schemeClr val="tx2"/>
                </a:solidFill>
              </a:rPr>
              <a:t>FALL-UP DATASET</a:t>
            </a:r>
          </a:p>
          <a:p>
            <a:pPr>
              <a:lnSpc>
                <a:spcPct val="150000"/>
              </a:lnSpc>
            </a:pPr>
            <a:r>
              <a:rPr lang="en-US" altLang="zh-CN"/>
              <a:t>→ </a:t>
            </a:r>
            <a:r>
              <a:rPr lang="en-US" altLang="en-US"/>
              <a:t>Each activity folder has around 1000 frames.</a:t>
            </a: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→ </a:t>
            </a:r>
            <a:r>
              <a:rPr lang="en-US" altLang="en-US"/>
              <a:t>There are over 100,000 frames in total.</a:t>
            </a:r>
            <a:r>
              <a:rPr lang="en-US" altLang="zh-CN"/>
              <a:t> </a:t>
            </a:r>
          </a:p>
          <a:p>
            <a:pPr>
              <a:lnSpc>
                <a:spcPct val="150000"/>
              </a:lnSpc>
            </a:pPr>
            <a:r>
              <a:rPr lang="en-US" altLang="zh-CN"/>
              <a:t>→ </a:t>
            </a:r>
            <a:r>
              <a:rPr lang="en-US" altLang="en-US">
                <a:sym typeface="+mn-ea"/>
              </a:rPr>
              <a:t>We selected about </a:t>
            </a:r>
            <a:r>
              <a:rPr lang="en-US" altLang="en-US" b="1">
                <a:sym typeface="+mn-ea"/>
              </a:rPr>
              <a:t>5000 </a:t>
            </a:r>
            <a:r>
              <a:rPr lang="en-US" altLang="en-US">
                <a:sym typeface="+mn-ea"/>
              </a:rPr>
              <a:t>frames from 5 activities.</a:t>
            </a:r>
            <a:endParaRPr lang="en-US" altLang="zh-CN"/>
          </a:p>
        </p:txBody>
      </p:sp>
      <p:pic>
        <p:nvPicPr>
          <p:cNvPr id="7" name="Picture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60" y="2931795"/>
            <a:ext cx="1947545" cy="1461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" y="2931795"/>
            <a:ext cx="1941830" cy="14566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1. </a:t>
            </a:r>
            <a:r>
              <a:rPr>
                <a:sym typeface="+mn-ea"/>
              </a:rPr>
              <a:t>Dataset Preparation</a:t>
            </a:r>
            <a:endParaRPr lang="en-US" altLang="en-US"/>
          </a:p>
        </p:txBody>
      </p:sp>
      <p:pic>
        <p:nvPicPr>
          <p:cNvPr id="8" name="Picture 7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2371090"/>
            <a:ext cx="1233805" cy="9258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 Box 1"/>
          <p:cNvSpPr txBox="1"/>
          <p:nvPr/>
        </p:nvSpPr>
        <p:spPr>
          <a:xfrm>
            <a:off x="6300470" y="1563370"/>
            <a:ext cx="1707515" cy="11982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1200" b="1"/>
              <a:t>Example:</a:t>
            </a:r>
          </a:p>
          <a:p>
            <a:endParaRPr lang="en-US" altLang="en-US" sz="800"/>
          </a:p>
          <a:p>
            <a:r>
              <a:rPr lang="en-US" altLang="en-US" sz="1200"/>
              <a:t>1 folder - 189 frame</a:t>
            </a:r>
          </a:p>
          <a:p>
            <a:r>
              <a:rPr lang="en-US" altLang="en-US" sz="1200"/>
              <a:t>1-15 </a:t>
            </a:r>
            <a:r>
              <a:rPr lang="en-US" altLang="en-US" sz="1200" b="1">
                <a:solidFill>
                  <a:schemeClr val="tx1"/>
                </a:solidFill>
              </a:rPr>
              <a:t>no-fall</a:t>
            </a:r>
            <a:endParaRPr lang="en-US" altLang="en-US" sz="1200">
              <a:solidFill>
                <a:srgbClr val="00B050"/>
              </a:solidFill>
            </a:endParaRPr>
          </a:p>
          <a:p>
            <a:r>
              <a:rPr lang="en-US" altLang="en-US" sz="1200"/>
              <a:t>16-25</a:t>
            </a:r>
            <a:r>
              <a:rPr lang="en-US" altLang="en-US" sz="1200">
                <a:solidFill>
                  <a:srgbClr val="FFC000"/>
                </a:solidFill>
              </a:rPr>
              <a:t> </a:t>
            </a:r>
            <a:r>
              <a:rPr lang="en-US" altLang="en-US" sz="1200" b="1">
                <a:solidFill>
                  <a:schemeClr val="tx1"/>
                </a:solidFill>
              </a:rPr>
              <a:t>pre-fall</a:t>
            </a:r>
            <a:endParaRPr lang="en-US" altLang="en-US" sz="1200">
              <a:solidFill>
                <a:srgbClr val="FFC000"/>
              </a:solidFill>
            </a:endParaRPr>
          </a:p>
          <a:p>
            <a:r>
              <a:rPr lang="en-US" altLang="en-US" sz="1200"/>
              <a:t>26-189 </a:t>
            </a:r>
            <a:r>
              <a:rPr lang="en-US" altLang="en-US" sz="1200" b="1">
                <a:solidFill>
                  <a:schemeClr val="tx1"/>
                </a:solidFill>
              </a:rPr>
              <a:t>fall</a:t>
            </a:r>
          </a:p>
        </p:txBody>
      </p:sp>
      <p:pic>
        <p:nvPicPr>
          <p:cNvPr id="3" name="Picture 2" descr="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930" y="2355215"/>
            <a:ext cx="1254125" cy="941705"/>
          </a:xfrm>
          <a:prstGeom prst="rect">
            <a:avLst/>
          </a:prstGeom>
        </p:spPr>
      </p:pic>
      <p:pic>
        <p:nvPicPr>
          <p:cNvPr id="9" name="Picture 8" descr="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355" y="2355215"/>
            <a:ext cx="1255395" cy="941705"/>
          </a:xfrm>
          <a:prstGeom prst="rect">
            <a:avLst/>
          </a:prstGeom>
        </p:spPr>
      </p:pic>
      <p:pic>
        <p:nvPicPr>
          <p:cNvPr id="10" name="Picture 9" descr="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050" y="2355215"/>
            <a:ext cx="1254760" cy="94107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48690" y="3381375"/>
            <a:ext cx="55943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800" b="1">
                <a:solidFill>
                  <a:schemeClr val="tx1"/>
                </a:solidFill>
                <a:sym typeface="+mn-ea"/>
              </a:rPr>
              <a:t>no-fall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2327275" y="3381375"/>
            <a:ext cx="55943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800" b="1">
                <a:solidFill>
                  <a:schemeClr val="tx1"/>
                </a:solidFill>
                <a:sym typeface="+mn-ea"/>
              </a:rPr>
              <a:t>pre-fall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3708400" y="3381375"/>
            <a:ext cx="55943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800" b="1">
                <a:solidFill>
                  <a:schemeClr val="tx1"/>
                </a:solidFill>
                <a:sym typeface="+mn-ea"/>
              </a:rPr>
              <a:t>pre-fall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5089525" y="3381375"/>
            <a:ext cx="55943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800" b="1">
                <a:solidFill>
                  <a:schemeClr val="tx1"/>
                </a:solidFill>
                <a:sym typeface="+mn-ea"/>
              </a:rPr>
              <a:t>fall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39750" y="1563370"/>
            <a:ext cx="4458970" cy="629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Labeled each frame: </a:t>
            </a:r>
            <a:r>
              <a:rPr>
                <a:solidFill>
                  <a:schemeClr val="tx1"/>
                </a:solidFill>
                <a:sym typeface="+mn-ea"/>
              </a:rPr>
              <a:t>no_fall, pre_fall, fall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Created CSV with labels per frame</a:t>
            </a:r>
            <a:endParaRPr lang="en-US">
              <a:sym typeface="+mn-e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25" y="2787650"/>
            <a:ext cx="2064385" cy="8756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2. Pose Extraction</a:t>
            </a:r>
            <a:endParaRPr lang="en-US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611505" y="2642235"/>
            <a:ext cx="1707515" cy="289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1200" b="1"/>
              <a:t>Example:</a:t>
            </a:r>
            <a:endParaRPr lang="en-US" altLang="en-US" sz="1200" b="1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539750" y="1522730"/>
            <a:ext cx="4458970" cy="997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Used </a:t>
            </a:r>
            <a:r>
              <a:rPr b="1">
                <a:sym typeface="+mn-ea"/>
              </a:rPr>
              <a:t>YOLOv11 pose</a:t>
            </a:r>
            <a:r>
              <a:rPr>
                <a:sym typeface="+mn-ea"/>
              </a:rPr>
              <a:t> model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Extracted </a:t>
            </a:r>
            <a:r>
              <a:rPr b="1">
                <a:solidFill>
                  <a:schemeClr val="tx1"/>
                </a:solidFill>
                <a:sym typeface="+mn-ea"/>
              </a:rPr>
              <a:t>17</a:t>
            </a:r>
            <a:r>
              <a:rPr>
                <a:sym typeface="+mn-ea"/>
              </a:rPr>
              <a:t> keypoints per frame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Saved pose data into CSV (x1,y1,...,x17,y17)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Used as input features for model</a:t>
            </a:r>
            <a:endParaRPr lang="en-US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" y="2931795"/>
            <a:ext cx="7463790" cy="151765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6012180" y="1203325"/>
            <a:ext cx="1433830" cy="15011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3. Pose Verification &amp; Cleaning</a:t>
            </a:r>
            <a:endParaRPr lang="en-US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611505" y="2642235"/>
            <a:ext cx="1707515" cy="289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1200" b="1"/>
              <a:t>Example:</a:t>
            </a:r>
            <a:endParaRPr lang="en-US" altLang="en-US" sz="1200" b="1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539750" y="1491615"/>
            <a:ext cx="4458970" cy="997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Detected </a:t>
            </a:r>
            <a:r>
              <a:rPr b="1">
                <a:sym typeface="+mn-ea"/>
              </a:rPr>
              <a:t>missing</a:t>
            </a:r>
            <a:r>
              <a:rPr>
                <a:sym typeface="+mn-ea"/>
              </a:rPr>
              <a:t> poses (zero vectors)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Total missing frames: 105 out of 5665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Marked such frames for cleaning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Ensures clean input for model</a:t>
            </a:r>
            <a:endParaRPr lang="en-US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1078" r="6929" b="11078"/>
          <a:stretch>
            <a:fillRect/>
          </a:stretch>
        </p:blipFill>
        <p:spPr>
          <a:xfrm>
            <a:off x="683895" y="3003550"/>
            <a:ext cx="4398645" cy="592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r="22686"/>
          <a:stretch>
            <a:fillRect/>
          </a:stretch>
        </p:blipFill>
        <p:spPr>
          <a:xfrm>
            <a:off x="683260" y="4011295"/>
            <a:ext cx="4399280" cy="6705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882900" y="3656965"/>
            <a:ext cx="635" cy="27178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4. Sequence Dataset (Sliding Window)</a:t>
            </a:r>
            <a:endParaRPr lang="en-US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611505" y="2642235"/>
            <a:ext cx="1707515" cy="289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1200" b="1"/>
              <a:t>Example:</a:t>
            </a:r>
            <a:endParaRPr lang="en-US" altLang="en-US" sz="1200" b="1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539750" y="1491615"/>
            <a:ext cx="5123815" cy="997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Created </a:t>
            </a:r>
            <a:r>
              <a:rPr b="1">
                <a:sym typeface="+mn-ea"/>
              </a:rPr>
              <a:t>15</a:t>
            </a:r>
            <a:r>
              <a:rPr lang="en-US" b="1">
                <a:sym typeface="+mn-ea"/>
              </a:rPr>
              <a:t> </a:t>
            </a:r>
            <a:r>
              <a:rPr b="1">
                <a:sym typeface="+mn-ea"/>
              </a:rPr>
              <a:t>frame</a:t>
            </a:r>
            <a:r>
              <a:rPr>
                <a:sym typeface="+mn-ea"/>
              </a:rPr>
              <a:t> sequences with </a:t>
            </a:r>
            <a:r>
              <a:rPr b="1">
                <a:sym typeface="+mn-ea"/>
              </a:rPr>
              <a:t>stride=1</a:t>
            </a:r>
            <a:endParaRPr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Each sequence labeled by priority: </a:t>
            </a:r>
            <a:r>
              <a:rPr b="1">
                <a:sym typeface="+mn-ea"/>
              </a:rPr>
              <a:t>fall &gt; pre_fall &gt; no_fall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Total sequences generated: </a:t>
            </a:r>
            <a:r>
              <a:rPr b="1">
                <a:sym typeface="+mn-ea"/>
              </a:rPr>
              <a:t>144,034</a:t>
            </a:r>
            <a:endParaRPr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Saved to: </a:t>
            </a:r>
            <a:r>
              <a:rPr b="1">
                <a:sym typeface="+mn-ea"/>
              </a:rPr>
              <a:t>fall_sequences_priority_label.csv</a:t>
            </a:r>
            <a:endParaRPr lang="en-US" b="1">
              <a:sym typeface="+mn-ea"/>
            </a:endParaRPr>
          </a:p>
        </p:txBody>
      </p:sp>
      <p:pic>
        <p:nvPicPr>
          <p:cNvPr id="8" name="Picture 7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3147060"/>
            <a:ext cx="972185" cy="729615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isometricRightUp"/>
            <a:lightRig rig="threePt" dir="t"/>
          </a:scene3d>
        </p:spPr>
      </p:pic>
      <p:pic>
        <p:nvPicPr>
          <p:cNvPr id="3" name="Picture 2" descr="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590" y="3129915"/>
            <a:ext cx="987425" cy="7416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9" name="Picture 8" descr="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3075305"/>
            <a:ext cx="988695" cy="7416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0" name="Picture 9" descr="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280" y="3077210"/>
            <a:ext cx="988060" cy="74104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1" name="Left Brace 10"/>
          <p:cNvSpPr/>
          <p:nvPr/>
        </p:nvSpPr>
        <p:spPr>
          <a:xfrm rot="16200000">
            <a:off x="3946525" y="2092960"/>
            <a:ext cx="440055" cy="4567555"/>
          </a:xfrm>
          <a:prstGeom prst="leftBrace">
            <a:avLst>
              <a:gd name="adj1" fmla="val 8333"/>
              <a:gd name="adj2" fmla="val 498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522980" y="4596765"/>
            <a:ext cx="1286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>
                <a:solidFill>
                  <a:schemeClr val="bg2"/>
                </a:solidFill>
                <a:sym typeface="+mn-ea"/>
              </a:rPr>
              <a:t> </a:t>
            </a:r>
            <a:r>
              <a:rPr lang="en-US" b="1">
                <a:solidFill>
                  <a:schemeClr val="bg2"/>
                </a:solidFill>
                <a:sym typeface="+mn-ea"/>
              </a:rPr>
              <a:t>1 </a:t>
            </a:r>
            <a:r>
              <a:rPr b="1">
                <a:solidFill>
                  <a:schemeClr val="bg2"/>
                </a:solidFill>
                <a:sym typeface="+mn-ea"/>
              </a:rPr>
              <a:t>sequence</a:t>
            </a:r>
            <a:endParaRPr lang="en-US" b="1">
              <a:solidFill>
                <a:schemeClr val="bg2"/>
              </a:solidFill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588760" y="329438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15 frame</a:t>
            </a:r>
          </a:p>
        </p:txBody>
      </p:sp>
      <p:pic>
        <p:nvPicPr>
          <p:cNvPr id="14" name="Picture 1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70" y="3141980"/>
            <a:ext cx="972185" cy="729615"/>
          </a:xfrm>
          <a:prstGeom prst="rect">
            <a:avLst/>
          </a:prstGeom>
          <a:ln>
            <a:solidFill>
              <a:schemeClr val="accent1"/>
            </a:solidFill>
          </a:ln>
          <a:scene3d>
            <a:camera prst="isometricRightUp"/>
            <a:lightRig rig="threePt" dir="t"/>
          </a:scene3d>
        </p:spPr>
      </p:pic>
      <p:pic>
        <p:nvPicPr>
          <p:cNvPr id="16" name="Picture 15" descr="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40" y="3129915"/>
            <a:ext cx="987425" cy="7416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7" name="Picture 16" descr="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730" y="3075305"/>
            <a:ext cx="988695" cy="7416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8" name="Picture 17" descr="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620" y="3076575"/>
            <a:ext cx="988060" cy="74104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5. TCN Model Training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539750" y="1491615"/>
            <a:ext cx="5123815" cy="997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Trained TCN model with </a:t>
            </a:r>
            <a:r>
              <a:rPr b="1">
                <a:sym typeface="+mn-ea"/>
              </a:rPr>
              <a:t>10 epochs</a:t>
            </a:r>
            <a:endParaRPr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Input: (15, 34) per sequence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Achieved </a:t>
            </a:r>
            <a:r>
              <a:rPr b="1">
                <a:solidFill>
                  <a:schemeClr val="tx1"/>
                </a:solidFill>
                <a:sym typeface="+mn-ea"/>
              </a:rPr>
              <a:t>91%</a:t>
            </a:r>
            <a:r>
              <a:rPr>
                <a:sym typeface="+mn-ea"/>
              </a:rPr>
              <a:t> overall accuracy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Model saved: tcn_model.pth</a:t>
            </a:r>
            <a:endParaRPr lang="en-US" b="1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3075305"/>
            <a:ext cx="2352040" cy="158242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4644390" y="1491615"/>
            <a:ext cx="3843020" cy="236918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755650" y="2787650"/>
            <a:ext cx="905510" cy="314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b="1"/>
              <a:t>Results: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5868670" y="3939540"/>
            <a:ext cx="12458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2">
                    <a:lumMod val="60000"/>
                    <a:lumOff val="40000"/>
                  </a:schemeClr>
                </a:solidFill>
              </a:rPr>
              <a:t>Sructure of TCN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6. Evaluation Results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539750" y="1491615"/>
            <a:ext cx="5123815" cy="997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>
              <a:buFont typeface="Wingdings" panose="05000000000000000000" charset="0"/>
              <a:buNone/>
            </a:pPr>
            <a:r>
              <a:rPr b="1">
                <a:sym typeface="+mn-ea"/>
              </a:rPr>
              <a:t>Class-wise performance:</a:t>
            </a:r>
          </a:p>
          <a:p>
            <a:pPr marL="0"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   </a:t>
            </a:r>
            <a:r>
              <a:rPr b="1">
                <a:solidFill>
                  <a:schemeClr val="tx2"/>
                </a:solidFill>
                <a:sym typeface="+mn-ea"/>
              </a:rPr>
              <a:t>Fall </a:t>
            </a:r>
            <a:r>
              <a:rPr>
                <a:sym typeface="+mn-ea"/>
              </a:rPr>
              <a:t>→ F1: 0.96, Precision: 0.95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   </a:t>
            </a:r>
            <a:r>
              <a:rPr b="1">
                <a:solidFill>
                  <a:schemeClr val="tx2"/>
                </a:solidFill>
                <a:sym typeface="+mn-ea"/>
              </a:rPr>
              <a:t>Pre-fall</a:t>
            </a:r>
            <a:r>
              <a:rPr>
                <a:sym typeface="+mn-ea"/>
              </a:rPr>
              <a:t> → F1: 0.57 (needs improvement)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   </a:t>
            </a:r>
            <a:r>
              <a:rPr b="1">
                <a:solidFill>
                  <a:schemeClr val="tx2"/>
                </a:solidFill>
                <a:sym typeface="+mn-ea"/>
              </a:rPr>
              <a:t>No-fall</a:t>
            </a:r>
            <a:r>
              <a:rPr>
                <a:sym typeface="+mn-ea"/>
              </a:rPr>
              <a:t> → F1: 0.70</a:t>
            </a:r>
            <a:endParaRPr lang="en-US" b="1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5" y="1630045"/>
            <a:ext cx="3846195" cy="3014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t="15527"/>
          <a:stretch>
            <a:fillRect/>
          </a:stretch>
        </p:blipFill>
        <p:spPr>
          <a:xfrm>
            <a:off x="720090" y="3003550"/>
            <a:ext cx="4091940" cy="15684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548130" y="4572000"/>
            <a:ext cx="288480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200">
                <a:solidFill>
                  <a:schemeClr val="bg2">
                    <a:lumMod val="60000"/>
                    <a:lumOff val="40000"/>
                  </a:schemeClr>
                </a:solidFill>
                <a:sym typeface="+mn-ea"/>
              </a:rPr>
              <a:t>Next step: Improve pre-fall detection</a:t>
            </a:r>
          </a:p>
          <a:p>
            <a:endParaRPr lang="en-US" sz="1200">
              <a:solidFill>
                <a:schemeClr val="bg2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608858" y="5394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Demo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823720" y="4691380"/>
            <a:ext cx="5632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 dirty="0">
                <a:solidFill>
                  <a:srgbClr val="C00000"/>
                </a:solidFill>
              </a:rPr>
              <a:t>If a person stands too close to the camera, it falsely detects a fall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B8C7675F-9580-686B-9893-6FF23F74251B}"/>
              </a:ext>
            </a:extLst>
          </p:cNvPr>
          <p:cNvSpPr txBox="1"/>
          <p:nvPr/>
        </p:nvSpPr>
        <p:spPr>
          <a:xfrm>
            <a:off x="7456170" y="2619738"/>
            <a:ext cx="120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 dirty="0">
                <a:solidFill>
                  <a:schemeClr val="tx1"/>
                </a:solidFill>
              </a:rPr>
              <a:t>Web cam</a:t>
            </a:r>
            <a:br>
              <a:rPr lang="en-US" altLang="en-US" sz="1200" dirty="0">
                <a:solidFill>
                  <a:schemeClr val="tx1"/>
                </a:solidFill>
              </a:rPr>
            </a:br>
            <a:r>
              <a:rPr lang="en-US" altLang="en-US" sz="1200" dirty="0">
                <a:solidFill>
                  <a:schemeClr val="tx1"/>
                </a:solidFill>
              </a:rPr>
              <a:t>Avg </a:t>
            </a:r>
            <a:r>
              <a:rPr lang="en-US" altLang="en-US" sz="1200" b="1" dirty="0">
                <a:solidFill>
                  <a:srgbClr val="00B050"/>
                </a:solidFill>
              </a:rPr>
              <a:t>FPS 51</a:t>
            </a:r>
          </a:p>
        </p:txBody>
      </p:sp>
      <p:pic>
        <p:nvPicPr>
          <p:cNvPr id="2" name="first_demo">
            <a:hlinkClick r:id="" action="ppaction://media"/>
            <a:extLst>
              <a:ext uri="{FF2B5EF4-FFF2-40B4-BE49-F238E27FC236}">
                <a16:creationId xmlns:a16="http://schemas.microsoft.com/office/drawing/2014/main" id="{788D51BD-6667-C4FB-DA30-2E42C0D80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3433" y="1227620"/>
            <a:ext cx="5618932" cy="3160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Summary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539750" y="1491615"/>
            <a:ext cx="5123815" cy="11258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Successfully built labeled </a:t>
            </a:r>
            <a:r>
              <a:rPr b="1">
                <a:sym typeface="+mn-ea"/>
              </a:rPr>
              <a:t>dataset</a:t>
            </a:r>
            <a:endParaRPr>
              <a:sym typeface="+mn-ea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Performed </a:t>
            </a:r>
            <a:r>
              <a:rPr b="1">
                <a:sym typeface="+mn-ea"/>
              </a:rPr>
              <a:t>pose estimation</a:t>
            </a:r>
            <a:r>
              <a:rPr>
                <a:sym typeface="+mn-ea"/>
              </a:rPr>
              <a:t> using YOLO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Created </a:t>
            </a:r>
            <a:r>
              <a:rPr b="1">
                <a:sym typeface="+mn-ea"/>
              </a:rPr>
              <a:t>temporal sequences</a:t>
            </a:r>
            <a:r>
              <a:rPr>
                <a:sym typeface="+mn-ea"/>
              </a:rPr>
              <a:t> for training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>
                <a:sym typeface="+mn-ea"/>
              </a:rPr>
              <a:t>Trained </a:t>
            </a:r>
            <a:r>
              <a:rPr b="1">
                <a:sym typeface="+mn-ea"/>
              </a:rPr>
              <a:t>TCN</a:t>
            </a:r>
            <a:r>
              <a:rPr>
                <a:sym typeface="+mn-ea"/>
              </a:rPr>
              <a:t> model with good performance</a:t>
            </a:r>
            <a:endParaRPr lang="en-US" b="1"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39750" y="2931795"/>
            <a:ext cx="429768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panose="05000000000000000000" charset="0"/>
              <a:buNone/>
            </a:pPr>
            <a:r>
              <a:rPr b="1">
                <a:solidFill>
                  <a:schemeClr val="tx2"/>
                </a:solidFill>
                <a:sym typeface="+mn-ea"/>
              </a:rPr>
              <a:t>Future work:</a:t>
            </a:r>
          </a:p>
          <a:p>
            <a:pPr marL="0" indent="0">
              <a:buFont typeface="Wingdings" panose="05000000000000000000" charset="0"/>
              <a:buNone/>
            </a:pPr>
            <a:endParaRPr sz="800" b="1">
              <a:solidFill>
                <a:schemeClr val="tx2"/>
              </a:solidFill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200"/>
              <a:t>Improve Pre-fall Detection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200"/>
              <a:t>Add Person Detection Filtering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200"/>
              <a:t>Distance-Aware Logic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200"/>
              <a:t>Pose Quality Assessment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200"/>
              <a:t>Balanced Dataset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200"/>
              <a:t>Visual Alert System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200"/>
              <a:t>Multi-person Fall Detection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Motivation</a:t>
            </a: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4190715" y="1688979"/>
            <a:ext cx="415857" cy="416304"/>
            <a:chOff x="3539102" y="2427549"/>
            <a:chExt cx="355099" cy="355481"/>
          </a:xfrm>
        </p:grpSpPr>
        <p:sp>
          <p:nvSpPr>
            <p:cNvPr id="181" name="Google Shape;181;p23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3"/>
          <p:cNvSpPr txBox="1">
            <a:spLocks noGrp="1"/>
          </p:cNvSpPr>
          <p:nvPr>
            <p:ph type="subTitle" idx="4294967295"/>
          </p:nvPr>
        </p:nvSpPr>
        <p:spPr>
          <a:xfrm>
            <a:off x="4500245" y="1483995"/>
            <a:ext cx="4131310" cy="509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Construction sites are dangerous</a:t>
            </a:r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4294967295"/>
          </p:nvPr>
        </p:nvSpPr>
        <p:spPr>
          <a:xfrm>
            <a:off x="4500245" y="1840230"/>
            <a:ext cx="413131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ym typeface="+mn-ea"/>
              </a:rPr>
              <a:t>– </a:t>
            </a:r>
            <a:r>
              <a:rPr lang="en-US" altLang="en-US"/>
              <a:t>Falls are the No-1 cause of death on construction sites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ym typeface="+mn-ea"/>
              </a:rPr>
              <a:t>– </a:t>
            </a:r>
            <a:r>
              <a:rPr lang="en-US" altLang="en-US"/>
              <a:t>Many falls go unseen — no one reacts in time</a:t>
            </a:r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4294967295"/>
          </p:nvPr>
        </p:nvSpPr>
        <p:spPr>
          <a:xfrm>
            <a:off x="4499610" y="2687320"/>
            <a:ext cx="4114165" cy="44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Real-time detection saves lives</a:t>
            </a:r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4294967295"/>
          </p:nvPr>
        </p:nvSpPr>
        <p:spPr>
          <a:xfrm>
            <a:off x="4499610" y="2982595"/>
            <a:ext cx="310324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– Stop machines, call help immediately</a:t>
            </a:r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4294967295"/>
          </p:nvPr>
        </p:nvSpPr>
        <p:spPr>
          <a:xfrm>
            <a:off x="4500420" y="3663348"/>
            <a:ext cx="2337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Why vision-based?</a:t>
            </a:r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4294967295"/>
          </p:nvPr>
        </p:nvSpPr>
        <p:spPr>
          <a:xfrm>
            <a:off x="4500245" y="3958590"/>
            <a:ext cx="2988310" cy="725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– Cameras are cheaper, always 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– Sensors are limited, uncomfortable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– Challenge: occlusion &amp; speed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95605" y="1884680"/>
            <a:ext cx="3315970" cy="21640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868420" y="1635125"/>
            <a:ext cx="631825" cy="64897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4024630" y="2787015"/>
            <a:ext cx="351155" cy="35941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4025265" y="3714750"/>
            <a:ext cx="386080" cy="3962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ctrTitle"/>
          </p:nvPr>
        </p:nvSpPr>
        <p:spPr>
          <a:xfrm>
            <a:off x="1355090" y="814705"/>
            <a:ext cx="7292975" cy="260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>
                <a:sym typeface="+mn-ea"/>
              </a:rPr>
              <a:t>Progress </a:t>
            </a:r>
            <a:r>
              <a:rPr lang="en-US" sz="3000">
                <a:sym typeface="+mn-ea"/>
              </a:rPr>
              <a:t>Presentation</a:t>
            </a:r>
            <a:br>
              <a:rPr sz="3000">
                <a:sym typeface="+mn-ea"/>
              </a:rPr>
            </a:br>
            <a:r>
              <a:rPr lang="en-US" sz="2600" b="0">
                <a:sym typeface="+mn-ea"/>
              </a:rPr>
              <a:t>Retrain &amp; BoT-SORT</a:t>
            </a:r>
            <a:endParaRPr lang="en-US" sz="2600" b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1355125" y="37458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Abbos Aliboev</a:t>
            </a:r>
          </a:p>
        </p:txBody>
      </p:sp>
      <p:cxnSp>
        <p:nvCxnSpPr>
          <p:cNvPr id="110" name="Google Shape;110;p20"/>
          <p:cNvCxnSpPr/>
          <p:nvPr/>
        </p:nvCxnSpPr>
        <p:spPr>
          <a:xfrm>
            <a:off x="1431100" y="3636300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Method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913505" y="1454785"/>
            <a:ext cx="1438910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Camera (Frame)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707765" y="2028190"/>
            <a:ext cx="1851025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YOLO11s Pose Model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(17 keypoint)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708400" y="2605405"/>
            <a:ext cx="1851025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Extract (x,y) for keypoints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708400" y="3180715"/>
            <a:ext cx="1851025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Preprocessing + Resize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08400" y="3756025"/>
            <a:ext cx="1851025" cy="348615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TCN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08400" y="4260850"/>
            <a:ext cx="1851025" cy="414020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Software Prediction</a:t>
            </a:r>
            <a:endParaRPr lang="en-US" sz="80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8" idx="2"/>
            <a:endCxn id="20" idx="0"/>
          </p:cNvCxnSpPr>
          <p:nvPr/>
        </p:nvCxnSpPr>
        <p:spPr>
          <a:xfrm>
            <a:off x="4632960" y="1868805"/>
            <a:ext cx="635" cy="15938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1" idx="0"/>
          </p:cNvCxnSpPr>
          <p:nvPr/>
        </p:nvCxnSpPr>
        <p:spPr>
          <a:xfrm>
            <a:off x="4633595" y="2442210"/>
            <a:ext cx="635" cy="16319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  <a:endCxn id="22" idx="0"/>
          </p:cNvCxnSpPr>
          <p:nvPr/>
        </p:nvCxnSpPr>
        <p:spPr>
          <a:xfrm>
            <a:off x="4634230" y="3019425"/>
            <a:ext cx="0" cy="1612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2"/>
            <a:endCxn id="23" idx="0"/>
          </p:cNvCxnSpPr>
          <p:nvPr/>
        </p:nvCxnSpPr>
        <p:spPr>
          <a:xfrm>
            <a:off x="4634230" y="3594735"/>
            <a:ext cx="0" cy="1612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2"/>
            <a:endCxn id="24" idx="0"/>
          </p:cNvCxnSpPr>
          <p:nvPr/>
        </p:nvCxnSpPr>
        <p:spPr>
          <a:xfrm>
            <a:off x="4634230" y="4104640"/>
            <a:ext cx="0" cy="15621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6660515" y="2605405"/>
            <a:ext cx="1428115" cy="4140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BoT-SORT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3" name="Plus 2"/>
          <p:cNvSpPr/>
          <p:nvPr/>
        </p:nvSpPr>
        <p:spPr>
          <a:xfrm>
            <a:off x="5940425" y="2605405"/>
            <a:ext cx="431800" cy="4318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1. </a:t>
            </a:r>
            <a:r>
              <a:rPr dirty="0">
                <a:sym typeface="+mn-ea"/>
              </a:rPr>
              <a:t>Dataset Preparation</a:t>
            </a:r>
            <a:r>
              <a:rPr lang="en-US" dirty="0">
                <a:sym typeface="+mn-ea"/>
              </a:rPr>
              <a:t> and Retrain</a:t>
            </a:r>
            <a:endParaRPr lang="en-US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5645150" y="1423035"/>
            <a:ext cx="1802130" cy="9969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1200" b="1"/>
              <a:t>Old Dataset</a:t>
            </a:r>
          </a:p>
          <a:p>
            <a:endParaRPr lang="en-US" altLang="en-US" sz="800"/>
          </a:p>
          <a:p>
            <a:r>
              <a:rPr lang="en-US" altLang="en-US" sz="1200"/>
              <a:t>1 folder - 189 frame</a:t>
            </a:r>
          </a:p>
          <a:p>
            <a:r>
              <a:rPr lang="en-US" altLang="en-US" sz="1200"/>
              <a:t>1-15 </a:t>
            </a:r>
            <a:r>
              <a:rPr lang="en-US" altLang="en-US" sz="1200" b="1">
                <a:solidFill>
                  <a:schemeClr val="tx1"/>
                </a:solidFill>
              </a:rPr>
              <a:t>no-fall (</a:t>
            </a:r>
            <a:r>
              <a:rPr lang="en-US" altLang="en-US" sz="1200" b="1">
                <a:solidFill>
                  <a:srgbClr val="00B050"/>
                </a:solidFill>
              </a:rPr>
              <a:t>15</a:t>
            </a:r>
            <a:r>
              <a:rPr lang="en-US" altLang="en-US" sz="1200" b="1">
                <a:solidFill>
                  <a:schemeClr val="tx1"/>
                </a:solidFill>
              </a:rPr>
              <a:t>)</a:t>
            </a:r>
            <a:endParaRPr lang="en-US" altLang="en-US" sz="1200">
              <a:solidFill>
                <a:srgbClr val="00B050"/>
              </a:solidFill>
            </a:endParaRPr>
          </a:p>
          <a:p>
            <a:r>
              <a:rPr lang="en-US" altLang="en-US" sz="1200"/>
              <a:t>16-25</a:t>
            </a:r>
            <a:r>
              <a:rPr lang="en-US" altLang="en-US" sz="1200">
                <a:solidFill>
                  <a:srgbClr val="FFC000"/>
                </a:solidFill>
              </a:rPr>
              <a:t> </a:t>
            </a:r>
            <a:r>
              <a:rPr lang="en-US" altLang="en-US" sz="1200" b="1">
                <a:solidFill>
                  <a:schemeClr val="tx1"/>
                </a:solidFill>
              </a:rPr>
              <a:t>pre-fall (</a:t>
            </a:r>
            <a:r>
              <a:rPr lang="en-US" altLang="en-US" sz="1200" b="1">
                <a:solidFill>
                  <a:srgbClr val="00B050"/>
                </a:solidFill>
              </a:rPr>
              <a:t>~10</a:t>
            </a:r>
            <a:r>
              <a:rPr lang="en-US" altLang="en-US" sz="1200" b="1">
                <a:solidFill>
                  <a:schemeClr val="tx1"/>
                </a:solidFill>
              </a:rPr>
              <a:t>)</a:t>
            </a:r>
            <a:endParaRPr lang="en-US" altLang="en-US" sz="1200">
              <a:solidFill>
                <a:srgbClr val="FFC000"/>
              </a:solidFill>
            </a:endParaRPr>
          </a:p>
          <a:p>
            <a:r>
              <a:rPr lang="en-US" altLang="en-US" sz="1200"/>
              <a:t>26-189 </a:t>
            </a:r>
            <a:r>
              <a:rPr lang="en-US" altLang="en-US" sz="1200" b="1">
                <a:solidFill>
                  <a:schemeClr val="tx1"/>
                </a:solidFill>
              </a:rPr>
              <a:t>fall (</a:t>
            </a:r>
            <a:r>
              <a:rPr lang="en-US" altLang="en-US" sz="1200" b="1">
                <a:solidFill>
                  <a:srgbClr val="FF0000"/>
                </a:solidFill>
              </a:rPr>
              <a:t>160~</a:t>
            </a:r>
            <a:r>
              <a:rPr lang="en-US" altLang="en-US" sz="1200" b="1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59840" y="1703705"/>
            <a:ext cx="3482340" cy="1068070"/>
            <a:chOff x="1318" y="2690"/>
            <a:chExt cx="6271" cy="2022"/>
          </a:xfrm>
        </p:grpSpPr>
        <p:pic>
          <p:nvPicPr>
            <p:cNvPr id="8" name="Picture 7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8" y="2716"/>
              <a:ext cx="1943" cy="145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 descr="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6" y="2690"/>
              <a:ext cx="1977" cy="1483"/>
            </a:xfrm>
            <a:prstGeom prst="rect">
              <a:avLst/>
            </a:prstGeom>
          </p:spPr>
        </p:pic>
        <p:pic>
          <p:nvPicPr>
            <p:cNvPr id="10" name="Picture 9" descr="1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3" y="2690"/>
              <a:ext cx="1976" cy="1482"/>
            </a:xfrm>
            <a:prstGeom prst="rect">
              <a:avLst/>
            </a:prstGeom>
          </p:spPr>
        </p:pic>
        <p:sp>
          <p:nvSpPr>
            <p:cNvPr id="11" name="Text Box 10"/>
            <p:cNvSpPr txBox="1"/>
            <p:nvPr/>
          </p:nvSpPr>
          <p:spPr>
            <a:xfrm>
              <a:off x="1849" y="4307"/>
              <a:ext cx="881" cy="4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en-US" sz="800" b="1">
                  <a:solidFill>
                    <a:schemeClr val="tx1"/>
                  </a:solidFill>
                  <a:sym typeface="+mn-ea"/>
                </a:rPr>
                <a:t>no-fall</a:t>
              </a: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3723" y="4306"/>
              <a:ext cx="1421" cy="4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en-US" sz="800" b="1">
                  <a:solidFill>
                    <a:schemeClr val="tx1"/>
                  </a:solidFill>
                  <a:sym typeface="+mn-ea"/>
                </a:rPr>
                <a:t>pre-fall</a:t>
              </a:r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6198" y="4306"/>
              <a:ext cx="881" cy="4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en-US" sz="800" b="1">
                  <a:solidFill>
                    <a:schemeClr val="tx1"/>
                  </a:solidFill>
                  <a:sym typeface="+mn-ea"/>
                </a:rPr>
                <a:t>fall</a:t>
              </a:r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1043305" y="1348105"/>
            <a:ext cx="4314190" cy="523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>
              <a:buFont typeface="Wingdings" panose="05000000000000000000" charset="0"/>
              <a:buNone/>
            </a:pPr>
            <a:r>
              <a:rPr>
                <a:sym typeface="+mn-ea"/>
              </a:rPr>
              <a:t>Labeled each frame: </a:t>
            </a:r>
            <a:r>
              <a:rPr lang="en-US">
                <a:sym typeface="+mn-ea"/>
              </a:rPr>
              <a:t>1) </a:t>
            </a:r>
            <a:r>
              <a:rPr>
                <a:solidFill>
                  <a:schemeClr val="tx1"/>
                </a:solidFill>
                <a:sym typeface="+mn-ea"/>
              </a:rPr>
              <a:t>no_fall, </a:t>
            </a:r>
            <a:r>
              <a:rPr lang="en-US">
                <a:solidFill>
                  <a:schemeClr val="tx1"/>
                </a:solidFill>
                <a:sym typeface="+mn-ea"/>
              </a:rPr>
              <a:t>2) </a:t>
            </a:r>
            <a:r>
              <a:rPr>
                <a:solidFill>
                  <a:schemeClr val="tx1"/>
                </a:solidFill>
                <a:sym typeface="+mn-ea"/>
              </a:rPr>
              <a:t>pre_fall, </a:t>
            </a:r>
            <a:r>
              <a:rPr lang="en-US">
                <a:solidFill>
                  <a:schemeClr val="tx1"/>
                </a:solidFill>
                <a:sym typeface="+mn-ea"/>
              </a:rPr>
              <a:t>3) </a:t>
            </a:r>
            <a:r>
              <a:rPr>
                <a:solidFill>
                  <a:schemeClr val="tx1"/>
                </a:solidFill>
                <a:sym typeface="+mn-ea"/>
              </a:rPr>
              <a:t>fall</a:t>
            </a:r>
            <a:endParaRPr lang="en-US"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187450" y="3456940"/>
            <a:ext cx="1802130" cy="1181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1200" b="1"/>
              <a:t>New Dataset</a:t>
            </a:r>
          </a:p>
          <a:p>
            <a:endParaRPr lang="en-US" altLang="en-US" sz="800"/>
          </a:p>
          <a:p>
            <a:r>
              <a:rPr lang="en-US" altLang="en-US" sz="1200"/>
              <a:t>1 folder - 46 frame</a:t>
            </a:r>
          </a:p>
          <a:p>
            <a:r>
              <a:rPr lang="en-US" altLang="en-US" sz="1200"/>
              <a:t>1-15 </a:t>
            </a:r>
            <a:r>
              <a:rPr lang="en-US" altLang="en-US" sz="1200" b="1">
                <a:solidFill>
                  <a:schemeClr val="tx1"/>
                </a:solidFill>
              </a:rPr>
              <a:t>no-fall (</a:t>
            </a:r>
            <a:r>
              <a:rPr lang="en-US" altLang="en-US" sz="1200" b="1">
                <a:solidFill>
                  <a:srgbClr val="00B050"/>
                </a:solidFill>
              </a:rPr>
              <a:t>15</a:t>
            </a:r>
            <a:r>
              <a:rPr lang="en-US" altLang="en-US" sz="1200" b="1">
                <a:solidFill>
                  <a:schemeClr val="tx1"/>
                </a:solidFill>
              </a:rPr>
              <a:t>)</a:t>
            </a:r>
            <a:endParaRPr lang="en-US" altLang="en-US" sz="1200">
              <a:solidFill>
                <a:srgbClr val="00B050"/>
              </a:solidFill>
            </a:endParaRPr>
          </a:p>
          <a:p>
            <a:r>
              <a:rPr lang="en-US" altLang="en-US" sz="1200"/>
              <a:t>16-25</a:t>
            </a:r>
            <a:r>
              <a:rPr lang="en-US" altLang="en-US" sz="1200">
                <a:solidFill>
                  <a:srgbClr val="FFC000"/>
                </a:solidFill>
              </a:rPr>
              <a:t> </a:t>
            </a:r>
            <a:r>
              <a:rPr lang="en-US" altLang="en-US" sz="1200" b="1">
                <a:solidFill>
                  <a:schemeClr val="tx1"/>
                </a:solidFill>
              </a:rPr>
              <a:t>pre-fall (</a:t>
            </a:r>
            <a:r>
              <a:rPr lang="en-US" altLang="en-US" sz="1200" b="1">
                <a:solidFill>
                  <a:srgbClr val="00B050"/>
                </a:solidFill>
              </a:rPr>
              <a:t>~10</a:t>
            </a:r>
            <a:r>
              <a:rPr lang="en-US" altLang="en-US" sz="1200" b="1">
                <a:solidFill>
                  <a:schemeClr val="tx1"/>
                </a:solidFill>
              </a:rPr>
              <a:t>)</a:t>
            </a:r>
            <a:endParaRPr lang="en-US" altLang="en-US" sz="1200">
              <a:solidFill>
                <a:srgbClr val="FFC000"/>
              </a:solidFill>
            </a:endParaRPr>
          </a:p>
          <a:p>
            <a:r>
              <a:rPr lang="en-US" altLang="en-US" sz="1200"/>
              <a:t>26-46 </a:t>
            </a:r>
            <a:r>
              <a:rPr lang="en-US" altLang="en-US" sz="1200" b="1">
                <a:solidFill>
                  <a:schemeClr val="tx1"/>
                </a:solidFill>
              </a:rPr>
              <a:t>fall (</a:t>
            </a:r>
            <a:r>
              <a:rPr lang="en-US" altLang="en-US" sz="1200" b="1">
                <a:solidFill>
                  <a:srgbClr val="00B050"/>
                </a:solidFill>
              </a:rPr>
              <a:t>15-20</a:t>
            </a:r>
            <a:r>
              <a:rPr lang="en-US" altLang="en-US" sz="1200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4433570" y="4543425"/>
            <a:ext cx="4889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800" b="1">
                <a:solidFill>
                  <a:srgbClr val="0070C0"/>
                </a:solidFill>
                <a:sym typeface="+mn-ea"/>
              </a:rPr>
              <a:t>Jump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5474335" y="4542790"/>
            <a:ext cx="78930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800" b="1">
                <a:solidFill>
                  <a:srgbClr val="0070C0"/>
                </a:solidFill>
                <a:sym typeface="+mn-ea"/>
              </a:rPr>
              <a:t>Bend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6791960" y="4542790"/>
            <a:ext cx="4889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800" b="1">
                <a:solidFill>
                  <a:srgbClr val="0070C0"/>
                </a:solidFill>
                <a:sym typeface="+mn-ea"/>
              </a:rPr>
              <a:t>Sit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3994785" y="3371215"/>
            <a:ext cx="2851785" cy="339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>
              <a:buFont typeface="Wingdings" panose="05000000000000000000" charset="0"/>
              <a:buNone/>
            </a:pPr>
            <a:r>
              <a:rPr lang="en-US">
                <a:sym typeface="+mn-ea"/>
              </a:rPr>
              <a:t>Included</a:t>
            </a:r>
            <a:r>
              <a:rPr lang="en-US" b="1">
                <a:sym typeface="+mn-ea"/>
              </a:rPr>
              <a:t> no-fall</a:t>
            </a:r>
            <a:r>
              <a:rPr lang="en-US">
                <a:sym typeface="+mn-ea"/>
              </a:rPr>
              <a:t> negative classes</a:t>
            </a:r>
          </a:p>
        </p:txBody>
      </p:sp>
      <p:pic>
        <p:nvPicPr>
          <p:cNvPr id="34" name="Picture 33" descr="3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930" y="3689350"/>
            <a:ext cx="1080135" cy="810260"/>
          </a:xfrm>
          <a:prstGeom prst="rect">
            <a:avLst/>
          </a:prstGeom>
        </p:spPr>
      </p:pic>
      <p:pic>
        <p:nvPicPr>
          <p:cNvPr id="35" name="Picture 34" descr="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5745" y="3689350"/>
            <a:ext cx="1075055" cy="806450"/>
          </a:xfrm>
          <a:prstGeom prst="rect">
            <a:avLst/>
          </a:prstGeom>
        </p:spPr>
      </p:pic>
      <p:pic>
        <p:nvPicPr>
          <p:cNvPr id="36" name="Picture 35" descr="8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750" y="3689350"/>
            <a:ext cx="1069340" cy="802640"/>
          </a:xfrm>
          <a:prstGeom prst="rect">
            <a:avLst/>
          </a:prstGeom>
        </p:spPr>
      </p:pic>
      <p:sp>
        <p:nvSpPr>
          <p:cNvPr id="38" name="Plus 37"/>
          <p:cNvSpPr/>
          <p:nvPr/>
        </p:nvSpPr>
        <p:spPr>
          <a:xfrm>
            <a:off x="3204210" y="3950335"/>
            <a:ext cx="302260" cy="288925"/>
          </a:xfrm>
          <a:prstGeom prst="mathPlu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s 39"/>
          <p:cNvSpPr/>
          <p:nvPr/>
        </p:nvSpPr>
        <p:spPr>
          <a:xfrm>
            <a:off x="971550" y="1275715"/>
            <a:ext cx="6912610" cy="158432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s 40"/>
          <p:cNvSpPr/>
          <p:nvPr/>
        </p:nvSpPr>
        <p:spPr>
          <a:xfrm>
            <a:off x="971550" y="3255010"/>
            <a:ext cx="6912610" cy="158432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FB906554-1116-01B2-D28F-36511018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>
            <a:extLst>
              <a:ext uri="{FF2B5EF4-FFF2-40B4-BE49-F238E27FC236}">
                <a16:creationId xmlns:a16="http://schemas.microsoft.com/office/drawing/2014/main" id="{C110FE47-E552-51A1-8797-9DDA5C1CF5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ym typeface="+mn-ea"/>
              </a:rPr>
              <a:t>1. W</a:t>
            </a:r>
            <a:r>
              <a:rPr lang="en-US" altLang="ko-KR" dirty="0"/>
              <a:t>e switch from .</a:t>
            </a:r>
            <a:r>
              <a:rPr lang="en-US" altLang="ko-KR" dirty="0" err="1"/>
              <a:t>pth</a:t>
            </a:r>
            <a:r>
              <a:rPr lang="en-US" altLang="ko-KR" dirty="0"/>
              <a:t> to .pt?</a:t>
            </a:r>
            <a:endParaRPr lang="en-US" altLang="en-US" dirty="0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3C5A95CD-C6CE-F60A-AFE8-8A19ACE26858}"/>
              </a:ext>
            </a:extLst>
          </p:cNvPr>
          <p:cNvSpPr txBox="1"/>
          <p:nvPr/>
        </p:nvSpPr>
        <p:spPr>
          <a:xfrm>
            <a:off x="361312" y="1394080"/>
            <a:ext cx="6100110" cy="363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>
              <a:buFont typeface="Wingdings" panose="05000000000000000000" charset="0"/>
              <a:buNone/>
            </a:pPr>
            <a:r>
              <a:rPr lang="en-US" altLang="ko-KR" dirty="0"/>
              <a:t>Initially, we used a 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en-US" altLang="ko-KR" b="1" dirty="0" err="1">
                <a:solidFill>
                  <a:srgbClr val="C00000"/>
                </a:solidFill>
              </a:rPr>
              <a:t>pth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file for our TCN model, but it </a:t>
            </a:r>
            <a:r>
              <a:rPr lang="en-US" altLang="ko-KR" b="1" dirty="0">
                <a:solidFill>
                  <a:srgbClr val="C00000"/>
                </a:solidFill>
              </a:rPr>
              <a:t>did not work well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94DCB-DAE9-0F24-E687-D37B4960B47D}"/>
              </a:ext>
            </a:extLst>
          </p:cNvPr>
          <p:cNvSpPr txBox="1"/>
          <p:nvPr/>
        </p:nvSpPr>
        <p:spPr>
          <a:xfrm>
            <a:off x="361312" y="1839280"/>
            <a:ext cx="39556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>
                <a:latin typeface="+mj-lt"/>
              </a:rPr>
              <a:t>The model gave </a:t>
            </a:r>
            <a:r>
              <a:rPr lang="en-US" altLang="ko-KR" b="1" dirty="0">
                <a:solidFill>
                  <a:srgbClr val="C00000"/>
                </a:solidFill>
                <a:latin typeface="+mj-lt"/>
              </a:rPr>
              <a:t>many wrong predictions</a:t>
            </a:r>
            <a:br>
              <a:rPr lang="en-US" altLang="ko-KR" dirty="0">
                <a:latin typeface="+mj-lt"/>
              </a:rPr>
            </a:br>
            <a:endParaRPr lang="en-US" altLang="ko-KR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>
                <a:latin typeface="+mj-lt"/>
              </a:rPr>
              <a:t>The .</a:t>
            </a:r>
            <a:r>
              <a:rPr lang="en-US" altLang="ko-KR" dirty="0" err="1">
                <a:latin typeface="+mj-lt"/>
              </a:rPr>
              <a:t>pth</a:t>
            </a:r>
            <a:r>
              <a:rPr lang="en-US" altLang="ko-KR" dirty="0">
                <a:latin typeface="+mj-lt"/>
              </a:rPr>
              <a:t> file contained unnecessary layers.</a:t>
            </a:r>
            <a:endParaRPr lang="ko-KR" altLang="en-US" dirty="0">
              <a:latin typeface="+mj-l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63270F-FBDD-D163-BA4F-A778353B64A0}"/>
              </a:ext>
            </a:extLst>
          </p:cNvPr>
          <p:cNvSpPr/>
          <p:nvPr/>
        </p:nvSpPr>
        <p:spPr>
          <a:xfrm rot="2805824">
            <a:off x="4171501" y="2658427"/>
            <a:ext cx="530452" cy="5727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84A2E-0A14-2A10-F92A-49028C1B07F7}"/>
              </a:ext>
            </a:extLst>
          </p:cNvPr>
          <p:cNvSpPr txBox="1"/>
          <p:nvPr/>
        </p:nvSpPr>
        <p:spPr>
          <a:xfrm>
            <a:off x="4698299" y="3567517"/>
            <a:ext cx="40364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Loaded without key mismatches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Worked more reliably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Improved the overall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accuracy and stability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FE82E2-9B7E-0A08-9CD0-0AD15F1A522A}"/>
              </a:ext>
            </a:extLst>
          </p:cNvPr>
          <p:cNvSpPr txBox="1"/>
          <p:nvPr/>
        </p:nvSpPr>
        <p:spPr>
          <a:xfrm>
            <a:off x="1668451" y="2899310"/>
            <a:ext cx="27229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{"model": model.state_dict(), "in_ch": input_size}</a:t>
            </a:r>
          </a:p>
        </p:txBody>
      </p:sp>
      <p:sp>
        <p:nvSpPr>
          <p:cNvPr id="25" name="Text Box 14">
            <a:extLst>
              <a:ext uri="{FF2B5EF4-FFF2-40B4-BE49-F238E27FC236}">
                <a16:creationId xmlns:a16="http://schemas.microsoft.com/office/drawing/2014/main" id="{F5DE2490-A4E8-16E1-D422-718FD41489B5}"/>
              </a:ext>
            </a:extLst>
          </p:cNvPr>
          <p:cNvSpPr txBox="1"/>
          <p:nvPr/>
        </p:nvSpPr>
        <p:spPr>
          <a:xfrm>
            <a:off x="4647779" y="3203713"/>
            <a:ext cx="3776221" cy="363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dirty="0"/>
              <a:t>We created a cleaner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.pt </a:t>
            </a:r>
            <a:r>
              <a:rPr lang="en-US" altLang="ko-KR" dirty="0"/>
              <a:t>file containing only:</a:t>
            </a:r>
          </a:p>
        </p:txBody>
      </p:sp>
    </p:spTree>
    <p:extLst>
      <p:ext uri="{BB962C8B-B14F-4D97-AF65-F5344CB8AC3E}">
        <p14:creationId xmlns:p14="http://schemas.microsoft.com/office/powerpoint/2010/main" val="203964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6DEFB-69AE-1DD2-EFA3-3FC1EC04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>
            <a:extLst>
              <a:ext uri="{FF2B5EF4-FFF2-40B4-BE49-F238E27FC236}">
                <a16:creationId xmlns:a16="http://schemas.microsoft.com/office/drawing/2014/main" id="{FBFE064B-9DEF-12B7-888D-02DB951D7D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DEMO – 1 camera</a:t>
            </a:r>
            <a:endParaRPr lang="en-US" dirty="0"/>
          </a:p>
        </p:txBody>
      </p:sp>
      <p:pic>
        <p:nvPicPr>
          <p:cNvPr id="2" name="green">
            <a:hlinkClick r:id="" action="ppaction://media"/>
            <a:extLst>
              <a:ext uri="{FF2B5EF4-FFF2-40B4-BE49-F238E27FC236}">
                <a16:creationId xmlns:a16="http://schemas.microsoft.com/office/drawing/2014/main" id="{041EC791-EF47-979F-FABD-B99F1032F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0968" y="1112200"/>
            <a:ext cx="6342063" cy="35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8E2294B-BCBC-9277-AB5F-1339A1867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>
            <a:extLst>
              <a:ext uri="{FF2B5EF4-FFF2-40B4-BE49-F238E27FC236}">
                <a16:creationId xmlns:a16="http://schemas.microsoft.com/office/drawing/2014/main" id="{D47F3437-E2EE-BF9B-FD34-46407697F15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55090" y="814705"/>
            <a:ext cx="7292975" cy="260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dirty="0">
                <a:sym typeface="+mn-ea"/>
              </a:rPr>
              <a:t>Progress </a:t>
            </a:r>
            <a:r>
              <a:rPr lang="en-US" sz="3000" dirty="0">
                <a:sym typeface="+mn-ea"/>
              </a:rPr>
              <a:t>Presentation</a:t>
            </a:r>
            <a:br>
              <a:rPr sz="3000" dirty="0">
                <a:sym typeface="+mn-ea"/>
              </a:rPr>
            </a:br>
            <a:r>
              <a:rPr lang="en-US" sz="2600" b="0" dirty="0">
                <a:sym typeface="+mn-ea"/>
              </a:rPr>
              <a:t>Optimization (</a:t>
            </a:r>
            <a:r>
              <a:rPr lang="en-US" sz="2600" b="0" dirty="0" err="1">
                <a:sym typeface="+mn-ea"/>
              </a:rPr>
              <a:t>Multicam</a:t>
            </a:r>
            <a:r>
              <a:rPr lang="en-US" sz="2600" b="0" dirty="0">
                <a:sym typeface="+mn-ea"/>
              </a:rPr>
              <a:t>)</a:t>
            </a:r>
            <a:endParaRPr lang="en-US" sz="2600" b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09" name="Google Shape;109;p20">
            <a:extLst>
              <a:ext uri="{FF2B5EF4-FFF2-40B4-BE49-F238E27FC236}">
                <a16:creationId xmlns:a16="http://schemas.microsoft.com/office/drawing/2014/main" id="{FB7679D4-3AC9-8542-9546-643581F43B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5125" y="37458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Abbos Aliboev</a:t>
            </a:r>
          </a:p>
        </p:txBody>
      </p:sp>
      <p:cxnSp>
        <p:nvCxnSpPr>
          <p:cNvPr id="110" name="Google Shape;110;p20">
            <a:extLst>
              <a:ext uri="{FF2B5EF4-FFF2-40B4-BE49-F238E27FC236}">
                <a16:creationId xmlns:a16="http://schemas.microsoft.com/office/drawing/2014/main" id="{544873C8-D8E3-9579-0064-9C9885127924}"/>
              </a:ext>
            </a:extLst>
          </p:cNvPr>
          <p:cNvCxnSpPr/>
          <p:nvPr/>
        </p:nvCxnSpPr>
        <p:spPr>
          <a:xfrm>
            <a:off x="1431100" y="3636300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84332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7B1E6C9F-6118-8AFA-A830-66B457766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>
            <a:extLst>
              <a:ext uri="{FF2B5EF4-FFF2-40B4-BE49-F238E27FC236}">
                <a16:creationId xmlns:a16="http://schemas.microsoft.com/office/drawing/2014/main" id="{758C641F-0CC4-14ED-D1A0-B6BA6943D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DEMO – Test Multicamera</a:t>
            </a:r>
          </a:p>
        </p:txBody>
      </p:sp>
      <p:sp>
        <p:nvSpPr>
          <p:cNvPr id="40" name="Rectangles 39">
            <a:extLst>
              <a:ext uri="{FF2B5EF4-FFF2-40B4-BE49-F238E27FC236}">
                <a16:creationId xmlns:a16="http://schemas.microsoft.com/office/drawing/2014/main" id="{3AE7A938-08B2-3758-1135-B09283988EB5}"/>
              </a:ext>
            </a:extLst>
          </p:cNvPr>
          <p:cNvSpPr/>
          <p:nvPr/>
        </p:nvSpPr>
        <p:spPr>
          <a:xfrm>
            <a:off x="1520631" y="1164777"/>
            <a:ext cx="5946127" cy="3470679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2">
            <a:extLst>
              <a:ext uri="{FF2B5EF4-FFF2-40B4-BE49-F238E27FC236}">
                <a16:creationId xmlns:a16="http://schemas.microsoft.com/office/drawing/2014/main" id="{1197E536-37DD-6604-901E-F755BBAB7976}"/>
              </a:ext>
            </a:extLst>
          </p:cNvPr>
          <p:cNvSpPr txBox="1"/>
          <p:nvPr/>
        </p:nvSpPr>
        <p:spPr>
          <a:xfrm>
            <a:off x="3588942" y="4688033"/>
            <a:ext cx="2354506" cy="467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sz="1600" b="1" dirty="0"/>
              <a:t>5~ FPS</a:t>
            </a:r>
            <a:r>
              <a:rPr lang="en-US" altLang="ko-KR" sz="1600" dirty="0"/>
              <a:t>, freezing, lag</a:t>
            </a:r>
            <a:endParaRPr 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multi_1">
            <a:hlinkClick r:id="" action="ppaction://media"/>
            <a:extLst>
              <a:ext uri="{FF2B5EF4-FFF2-40B4-BE49-F238E27FC236}">
                <a16:creationId xmlns:a16="http://schemas.microsoft.com/office/drawing/2014/main" id="{3169E9EF-7A26-2334-F375-7DBDAC06F9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7242" y="1341163"/>
            <a:ext cx="5542943" cy="31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B8A5E4F0-C63A-658F-E16A-4E416454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>
            <a:extLst>
              <a:ext uri="{FF2B5EF4-FFF2-40B4-BE49-F238E27FC236}">
                <a16:creationId xmlns:a16="http://schemas.microsoft.com/office/drawing/2014/main" id="{6B536F8A-93BE-BF6C-3430-BCF5AA0590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Problem – Before Optimization</a:t>
            </a:r>
            <a:endParaRPr lang="en-US" altLang="en-US" dirty="0"/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699B1090-F347-6D36-15CA-AB5A00194C65}"/>
              </a:ext>
            </a:extLst>
          </p:cNvPr>
          <p:cNvSpPr txBox="1"/>
          <p:nvPr/>
        </p:nvSpPr>
        <p:spPr>
          <a:xfrm>
            <a:off x="979770" y="2043266"/>
            <a:ext cx="5072446" cy="197807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Severe </a:t>
            </a:r>
            <a:r>
              <a:rPr lang="en-US" altLang="ko-KR" sz="1600" b="1" dirty="0">
                <a:solidFill>
                  <a:schemeClr val="tx1"/>
                </a:solidFill>
              </a:rPr>
              <a:t>lag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issues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Streams </a:t>
            </a:r>
            <a:r>
              <a:rPr lang="en-US" altLang="ko-KR" sz="1600" b="1" dirty="0">
                <a:solidFill>
                  <a:schemeClr val="tx1"/>
                </a:solidFill>
              </a:rPr>
              <a:t>couldn’t catch </a:t>
            </a:r>
            <a:r>
              <a:rPr lang="en-US" altLang="ko-KR" sz="1600" dirty="0">
                <a:solidFill>
                  <a:schemeClr val="tx1"/>
                </a:solidFill>
              </a:rPr>
              <a:t>up to real-time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Low FPS: </a:t>
            </a:r>
            <a:r>
              <a:rPr lang="en-US" altLang="ko-KR" sz="1600" b="1" dirty="0">
                <a:solidFill>
                  <a:schemeClr val="tx1"/>
                </a:solidFill>
              </a:rPr>
              <a:t>6~7 FPS </a:t>
            </a:r>
            <a:r>
              <a:rPr lang="en-US" altLang="ko-KR" sz="1600" dirty="0">
                <a:solidFill>
                  <a:schemeClr val="tx1"/>
                </a:solidFill>
              </a:rPr>
              <a:t>per camera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Cameras </a:t>
            </a:r>
            <a:r>
              <a:rPr lang="en-US" altLang="ko-KR" sz="1600" b="1" dirty="0">
                <a:solidFill>
                  <a:schemeClr val="tx1"/>
                </a:solidFill>
              </a:rPr>
              <a:t>froze and shut down </a:t>
            </a:r>
            <a:r>
              <a:rPr lang="en-US" altLang="ko-KR" sz="1600" dirty="0">
                <a:solidFill>
                  <a:schemeClr val="tx1"/>
                </a:solidFill>
              </a:rPr>
              <a:t>unexpectedly</a:t>
            </a:r>
            <a:endParaRPr lang="en-US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Text Box 32">
            <a:extLst>
              <a:ext uri="{FF2B5EF4-FFF2-40B4-BE49-F238E27FC236}">
                <a16:creationId xmlns:a16="http://schemas.microsoft.com/office/drawing/2014/main" id="{9D1F4E04-FABD-C459-551C-D044C6D8A107}"/>
              </a:ext>
            </a:extLst>
          </p:cNvPr>
          <p:cNvSpPr txBox="1"/>
          <p:nvPr/>
        </p:nvSpPr>
        <p:spPr>
          <a:xfrm>
            <a:off x="914400" y="1556354"/>
            <a:ext cx="3657600" cy="48691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b="1" dirty="0">
                <a:solidFill>
                  <a:srgbClr val="A23232"/>
                </a:solidFill>
              </a:rPr>
              <a:t>With 4 </a:t>
            </a:r>
            <a:r>
              <a:rPr lang="en-US" altLang="ko-KR" sz="1600" b="1" dirty="0">
                <a:solidFill>
                  <a:srgbClr val="A23232"/>
                </a:solidFill>
              </a:rPr>
              <a:t>cameras</a:t>
            </a:r>
            <a:r>
              <a:rPr lang="en-US" altLang="ko-KR" b="1" dirty="0">
                <a:solidFill>
                  <a:srgbClr val="A23232"/>
                </a:solidFill>
              </a:rPr>
              <a:t> (previous system):</a:t>
            </a:r>
            <a:endParaRPr lang="en-US" b="1" dirty="0">
              <a:solidFill>
                <a:srgbClr val="A23232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408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EEE74402-7742-3585-ED83-F6EB69A3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>
            <a:extLst>
              <a:ext uri="{FF2B5EF4-FFF2-40B4-BE49-F238E27FC236}">
                <a16:creationId xmlns:a16="http://schemas.microsoft.com/office/drawing/2014/main" id="{950058F3-20DE-5F10-31F2-85E9A2C17B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Our Optimization Solution</a:t>
            </a:r>
            <a:endParaRPr lang="en-US" altLang="en-US" dirty="0"/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39D3E845-C301-E74F-4902-5F4A15E3B3CF}"/>
              </a:ext>
            </a:extLst>
          </p:cNvPr>
          <p:cNvSpPr txBox="1"/>
          <p:nvPr/>
        </p:nvSpPr>
        <p:spPr>
          <a:xfrm>
            <a:off x="979770" y="2043265"/>
            <a:ext cx="6052522" cy="226603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/>
                </a:solidFill>
              </a:rPr>
              <a:t>Multi-threading</a:t>
            </a:r>
            <a:r>
              <a:rPr lang="en-US" altLang="ko-KR" sz="1600" dirty="0">
                <a:solidFill>
                  <a:schemeClr val="tx1"/>
                </a:solidFill>
              </a:rPr>
              <a:t> – Separate thread per camera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/>
                </a:solidFill>
              </a:rPr>
              <a:t>Frame skipping </a:t>
            </a:r>
            <a:r>
              <a:rPr lang="en-US" altLang="ko-KR" sz="1600" dirty="0">
                <a:solidFill>
                  <a:schemeClr val="tx1"/>
                </a:solidFill>
              </a:rPr>
              <a:t>– Skip stale frames under lag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/>
                </a:solidFill>
              </a:rPr>
              <a:t>Batch inference </a:t>
            </a:r>
            <a:r>
              <a:rPr lang="en-US" altLang="ko-KR" sz="1600" dirty="0">
                <a:solidFill>
                  <a:schemeClr val="tx1"/>
                </a:solidFill>
              </a:rPr>
              <a:t>– Feed 4 frames simultaneously to model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/>
                </a:solidFill>
              </a:rPr>
              <a:t>Buffer optimization </a:t>
            </a:r>
            <a:r>
              <a:rPr lang="en-US" altLang="ko-KR" sz="1600" dirty="0">
                <a:solidFill>
                  <a:schemeClr val="tx1"/>
                </a:solidFill>
              </a:rPr>
              <a:t>– Only essential data kept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/>
                </a:solidFill>
              </a:rPr>
              <a:t>Unified 2x2 grid UI </a:t>
            </a:r>
            <a:r>
              <a:rPr lang="en-US" altLang="ko-KR" sz="1600" dirty="0">
                <a:solidFill>
                  <a:schemeClr val="tx1"/>
                </a:solidFill>
              </a:rPr>
              <a:t>– 4 camera streams in one window</a:t>
            </a:r>
            <a:endParaRPr lang="en-US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Text Box 32">
            <a:extLst>
              <a:ext uri="{FF2B5EF4-FFF2-40B4-BE49-F238E27FC236}">
                <a16:creationId xmlns:a16="http://schemas.microsoft.com/office/drawing/2014/main" id="{393950E2-FD35-6D8F-613D-3842EAAEA158}"/>
              </a:ext>
            </a:extLst>
          </p:cNvPr>
          <p:cNvSpPr txBox="1"/>
          <p:nvPr/>
        </p:nvSpPr>
        <p:spPr>
          <a:xfrm>
            <a:off x="914400" y="1556354"/>
            <a:ext cx="4299196" cy="48691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</a:rPr>
              <a:t>We introduced the following solutions: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1800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0E572461-A0C5-B8BE-25A5-87F303E58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>
            <a:extLst>
              <a:ext uri="{FF2B5EF4-FFF2-40B4-BE49-F238E27FC236}">
                <a16:creationId xmlns:a16="http://schemas.microsoft.com/office/drawing/2014/main" id="{B4CEAADD-5C92-BEE1-E635-A7722064E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DEMO (After </a:t>
            </a:r>
            <a:r>
              <a:rPr lang="en-US" altLang="en-US" dirty="0" err="1"/>
              <a:t>Optimzation</a:t>
            </a:r>
            <a:r>
              <a:rPr lang="en-US" altLang="en-US" dirty="0"/>
              <a:t>)</a:t>
            </a:r>
          </a:p>
        </p:txBody>
      </p:sp>
      <p:sp>
        <p:nvSpPr>
          <p:cNvPr id="3" name="Text Box 32">
            <a:extLst>
              <a:ext uri="{FF2B5EF4-FFF2-40B4-BE49-F238E27FC236}">
                <a16:creationId xmlns:a16="http://schemas.microsoft.com/office/drawing/2014/main" id="{CDAE35E5-BEF7-04C8-7EF0-AA043E1D4B73}"/>
              </a:ext>
            </a:extLst>
          </p:cNvPr>
          <p:cNvSpPr txBox="1"/>
          <p:nvPr/>
        </p:nvSpPr>
        <p:spPr>
          <a:xfrm>
            <a:off x="2493971" y="4604000"/>
            <a:ext cx="3738429" cy="467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sz="1600" b="1" dirty="0"/>
              <a:t>11~ FPS</a:t>
            </a:r>
            <a:r>
              <a:rPr lang="en-US" altLang="ko-KR" sz="1600" dirty="0"/>
              <a:t> per camera, smooth real-time</a:t>
            </a:r>
            <a:endParaRPr lang="en-US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ectangles 39">
            <a:extLst>
              <a:ext uri="{FF2B5EF4-FFF2-40B4-BE49-F238E27FC236}">
                <a16:creationId xmlns:a16="http://schemas.microsoft.com/office/drawing/2014/main" id="{4D3317B0-812A-9591-3C1E-53E014C291F6}"/>
              </a:ext>
            </a:extLst>
          </p:cNvPr>
          <p:cNvSpPr/>
          <p:nvPr/>
        </p:nvSpPr>
        <p:spPr>
          <a:xfrm>
            <a:off x="1373858" y="1217517"/>
            <a:ext cx="6244191" cy="3256277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ulti_opt">
            <a:hlinkClick r:id="" action="ppaction://media"/>
            <a:extLst>
              <a:ext uri="{FF2B5EF4-FFF2-40B4-BE49-F238E27FC236}">
                <a16:creationId xmlns:a16="http://schemas.microsoft.com/office/drawing/2014/main" id="{1787D80C-8584-8E40-7B45-98FC71C7BC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0468" y="1396492"/>
            <a:ext cx="6083063" cy="29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3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ym typeface="+mn-ea"/>
              </a:rPr>
              <a:t>Problems in Existing Work</a:t>
            </a:r>
            <a:endParaRPr lang="en-GB" dirty="0"/>
          </a:p>
        </p:txBody>
      </p:sp>
      <p:sp>
        <p:nvSpPr>
          <p:cNvPr id="466" name="Google Shape;466;p30"/>
          <p:cNvSpPr/>
          <p:nvPr/>
        </p:nvSpPr>
        <p:spPr>
          <a:xfrm>
            <a:off x="1188085" y="1671320"/>
            <a:ext cx="574040" cy="563245"/>
          </a:xfrm>
          <a:custGeom>
            <a:avLst/>
            <a:gdLst/>
            <a:ahLst/>
            <a:cxnLst/>
            <a:rect l="l" t="t" r="r" b="b"/>
            <a:pathLst>
              <a:path w="370" h="369" extrusionOk="0">
                <a:moveTo>
                  <a:pt x="0" y="184"/>
                </a:moveTo>
                <a:lnTo>
                  <a:pt x="0" y="184"/>
                </a:lnTo>
                <a:cubicBezTo>
                  <a:pt x="0" y="286"/>
                  <a:pt x="82" y="368"/>
                  <a:pt x="185" y="368"/>
                </a:cubicBezTo>
                <a:lnTo>
                  <a:pt x="185" y="368"/>
                </a:lnTo>
                <a:cubicBezTo>
                  <a:pt x="285" y="368"/>
                  <a:pt x="369" y="286"/>
                  <a:pt x="369" y="184"/>
                </a:cubicBezTo>
                <a:lnTo>
                  <a:pt x="369" y="184"/>
                </a:lnTo>
                <a:cubicBezTo>
                  <a:pt x="369" y="81"/>
                  <a:pt x="285" y="0"/>
                  <a:pt x="185" y="0"/>
                </a:cubicBezTo>
                <a:lnTo>
                  <a:pt x="185" y="0"/>
                </a:lnTo>
                <a:cubicBezTo>
                  <a:pt x="82" y="0"/>
                  <a:pt x="0" y="81"/>
                  <a:pt x="0" y="184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1</a:t>
            </a:r>
            <a:endParaRPr sz="1800">
              <a:solidFill>
                <a:schemeClr val="lt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80" name="Google Shape;480;p30"/>
          <p:cNvSpPr txBox="1">
            <a:spLocks noGrp="1"/>
          </p:cNvSpPr>
          <p:nvPr>
            <p:ph type="subTitle" idx="4294967295"/>
          </p:nvPr>
        </p:nvSpPr>
        <p:spPr>
          <a:xfrm>
            <a:off x="1907540" y="1743075"/>
            <a:ext cx="5918200" cy="44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Sensor-based systems:</a:t>
            </a:r>
            <a:r>
              <a:rPr lang="en-US" altLang="en-US" sz="18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expensive, non-scalable</a:t>
            </a:r>
          </a:p>
        </p:txBody>
      </p:sp>
      <p:sp>
        <p:nvSpPr>
          <p:cNvPr id="2" name="Google Shape;466;p30"/>
          <p:cNvSpPr/>
          <p:nvPr/>
        </p:nvSpPr>
        <p:spPr>
          <a:xfrm>
            <a:off x="1187450" y="2390775"/>
            <a:ext cx="574040" cy="563245"/>
          </a:xfrm>
          <a:custGeom>
            <a:avLst/>
            <a:gdLst/>
            <a:ahLst/>
            <a:cxnLst/>
            <a:rect l="l" t="t" r="r" b="b"/>
            <a:pathLst>
              <a:path w="370" h="369" extrusionOk="0">
                <a:moveTo>
                  <a:pt x="0" y="184"/>
                </a:moveTo>
                <a:lnTo>
                  <a:pt x="0" y="184"/>
                </a:lnTo>
                <a:cubicBezTo>
                  <a:pt x="0" y="286"/>
                  <a:pt x="82" y="368"/>
                  <a:pt x="185" y="368"/>
                </a:cubicBezTo>
                <a:lnTo>
                  <a:pt x="185" y="368"/>
                </a:lnTo>
                <a:cubicBezTo>
                  <a:pt x="285" y="368"/>
                  <a:pt x="369" y="286"/>
                  <a:pt x="369" y="184"/>
                </a:cubicBezTo>
                <a:lnTo>
                  <a:pt x="369" y="184"/>
                </a:lnTo>
                <a:cubicBezTo>
                  <a:pt x="369" y="81"/>
                  <a:pt x="285" y="0"/>
                  <a:pt x="185" y="0"/>
                </a:cubicBezTo>
                <a:lnTo>
                  <a:pt x="185" y="0"/>
                </a:lnTo>
                <a:cubicBezTo>
                  <a:pt x="82" y="0"/>
                  <a:pt x="0" y="81"/>
                  <a:pt x="0" y="18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</a:t>
            </a:r>
          </a:p>
        </p:txBody>
      </p:sp>
      <p:sp>
        <p:nvSpPr>
          <p:cNvPr id="3" name="Google Shape;480;p30"/>
          <p:cNvSpPr txBox="1"/>
          <p:nvPr/>
        </p:nvSpPr>
        <p:spPr>
          <a:xfrm>
            <a:off x="1907540" y="2506345"/>
            <a:ext cx="591820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Old vision models: </a:t>
            </a:r>
            <a:r>
              <a:rPr lang="en-US" altLang="en-US" sz="18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slow, not real-time</a:t>
            </a:r>
          </a:p>
        </p:txBody>
      </p:sp>
      <p:sp>
        <p:nvSpPr>
          <p:cNvPr id="4" name="Google Shape;466;p30"/>
          <p:cNvSpPr/>
          <p:nvPr/>
        </p:nvSpPr>
        <p:spPr>
          <a:xfrm>
            <a:off x="1187450" y="3110230"/>
            <a:ext cx="574040" cy="563245"/>
          </a:xfrm>
          <a:custGeom>
            <a:avLst/>
            <a:gdLst/>
            <a:ahLst/>
            <a:cxnLst/>
            <a:rect l="l" t="t" r="r" b="b"/>
            <a:pathLst>
              <a:path w="370" h="369" extrusionOk="0">
                <a:moveTo>
                  <a:pt x="0" y="184"/>
                </a:moveTo>
                <a:lnTo>
                  <a:pt x="0" y="184"/>
                </a:lnTo>
                <a:cubicBezTo>
                  <a:pt x="0" y="286"/>
                  <a:pt x="82" y="368"/>
                  <a:pt x="185" y="368"/>
                </a:cubicBezTo>
                <a:lnTo>
                  <a:pt x="185" y="368"/>
                </a:lnTo>
                <a:cubicBezTo>
                  <a:pt x="285" y="368"/>
                  <a:pt x="369" y="286"/>
                  <a:pt x="369" y="184"/>
                </a:cubicBezTo>
                <a:lnTo>
                  <a:pt x="369" y="184"/>
                </a:lnTo>
                <a:cubicBezTo>
                  <a:pt x="369" y="81"/>
                  <a:pt x="285" y="0"/>
                  <a:pt x="185" y="0"/>
                </a:cubicBezTo>
                <a:lnTo>
                  <a:pt x="185" y="0"/>
                </a:lnTo>
                <a:cubicBezTo>
                  <a:pt x="82" y="0"/>
                  <a:pt x="0" y="81"/>
                  <a:pt x="0" y="18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3</a:t>
            </a:r>
          </a:p>
        </p:txBody>
      </p:sp>
      <p:sp>
        <p:nvSpPr>
          <p:cNvPr id="5" name="Google Shape;480;p30"/>
          <p:cNvSpPr txBox="1"/>
          <p:nvPr/>
        </p:nvSpPr>
        <p:spPr>
          <a:xfrm>
            <a:off x="1907540" y="3220085"/>
            <a:ext cx="591820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Occlusion not handled</a:t>
            </a:r>
          </a:p>
        </p:txBody>
      </p:sp>
      <p:sp>
        <p:nvSpPr>
          <p:cNvPr id="8" name="Google Shape;466;p30"/>
          <p:cNvSpPr/>
          <p:nvPr/>
        </p:nvSpPr>
        <p:spPr>
          <a:xfrm>
            <a:off x="1187450" y="3829685"/>
            <a:ext cx="574040" cy="563245"/>
          </a:xfrm>
          <a:custGeom>
            <a:avLst/>
            <a:gdLst/>
            <a:ahLst/>
            <a:cxnLst/>
            <a:rect l="l" t="t" r="r" b="b"/>
            <a:pathLst>
              <a:path w="370" h="369" extrusionOk="0">
                <a:moveTo>
                  <a:pt x="0" y="184"/>
                </a:moveTo>
                <a:lnTo>
                  <a:pt x="0" y="184"/>
                </a:lnTo>
                <a:cubicBezTo>
                  <a:pt x="0" y="286"/>
                  <a:pt x="82" y="368"/>
                  <a:pt x="185" y="368"/>
                </a:cubicBezTo>
                <a:lnTo>
                  <a:pt x="185" y="368"/>
                </a:lnTo>
                <a:cubicBezTo>
                  <a:pt x="285" y="368"/>
                  <a:pt x="369" y="286"/>
                  <a:pt x="369" y="184"/>
                </a:cubicBezTo>
                <a:lnTo>
                  <a:pt x="369" y="184"/>
                </a:lnTo>
                <a:cubicBezTo>
                  <a:pt x="369" y="81"/>
                  <a:pt x="285" y="0"/>
                  <a:pt x="185" y="0"/>
                </a:cubicBezTo>
                <a:lnTo>
                  <a:pt x="185" y="0"/>
                </a:lnTo>
                <a:cubicBezTo>
                  <a:pt x="82" y="0"/>
                  <a:pt x="0" y="81"/>
                  <a:pt x="0" y="18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4</a:t>
            </a:r>
          </a:p>
        </p:txBody>
      </p:sp>
      <p:sp>
        <p:nvSpPr>
          <p:cNvPr id="9" name="Google Shape;480;p30"/>
          <p:cNvSpPr txBox="1"/>
          <p:nvPr/>
        </p:nvSpPr>
        <p:spPr>
          <a:xfrm>
            <a:off x="1907540" y="3939540"/>
            <a:ext cx="591820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Pre-fall not predicted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148BA57-3142-8EAF-F7BA-B28E5E2D3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>
            <a:extLst>
              <a:ext uri="{FF2B5EF4-FFF2-40B4-BE49-F238E27FC236}">
                <a16:creationId xmlns:a16="http://schemas.microsoft.com/office/drawing/2014/main" id="{B55BDC20-4748-899D-D7FC-C6F66FC7E8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55090" y="814705"/>
            <a:ext cx="7292975" cy="260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3000" dirty="0">
                <a:sym typeface="+mn-ea"/>
              </a:rPr>
              <a:t>Progress </a:t>
            </a:r>
            <a:r>
              <a:rPr lang="en-US" sz="3000" dirty="0">
                <a:sym typeface="+mn-ea"/>
              </a:rPr>
              <a:t>Presentation</a:t>
            </a:r>
            <a:br>
              <a:rPr sz="3000" dirty="0">
                <a:sym typeface="+mn-ea"/>
              </a:rPr>
            </a:br>
            <a:r>
              <a:rPr lang="en-US" sz="2600" b="0" dirty="0">
                <a:sym typeface="+mn-ea"/>
              </a:rPr>
              <a:t>Integration </a:t>
            </a:r>
            <a:endParaRPr lang="en-US" sz="2600" b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09" name="Google Shape;109;p20">
            <a:extLst>
              <a:ext uri="{FF2B5EF4-FFF2-40B4-BE49-F238E27FC236}">
                <a16:creationId xmlns:a16="http://schemas.microsoft.com/office/drawing/2014/main" id="{D2D4B4ED-1692-E5EA-92F1-157A108C6D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5125" y="37458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Abbos Aliboev</a:t>
            </a:r>
          </a:p>
        </p:txBody>
      </p:sp>
      <p:cxnSp>
        <p:nvCxnSpPr>
          <p:cNvPr id="110" name="Google Shape;110;p20">
            <a:extLst>
              <a:ext uri="{FF2B5EF4-FFF2-40B4-BE49-F238E27FC236}">
                <a16:creationId xmlns:a16="http://schemas.microsoft.com/office/drawing/2014/main" id="{F4909937-24DF-22A5-7305-6278453E64B3}"/>
              </a:ext>
            </a:extLst>
          </p:cNvPr>
          <p:cNvCxnSpPr/>
          <p:nvPr/>
        </p:nvCxnSpPr>
        <p:spPr>
          <a:xfrm>
            <a:off x="1431100" y="3636300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45330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D559D975-9FBA-B64F-EAC1-5171C385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>
            <a:extLst>
              <a:ext uri="{FF2B5EF4-FFF2-40B4-BE49-F238E27FC236}">
                <a16:creationId xmlns:a16="http://schemas.microsoft.com/office/drawing/2014/main" id="{43627933-9326-C5E2-5BEE-E08837C4A1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400" dirty="0"/>
              <a:t>Fall Detection Integration</a:t>
            </a:r>
            <a:endParaRPr lang="en-US" altLang="en-US" sz="2400" dirty="0"/>
          </a:p>
        </p:txBody>
      </p:sp>
      <p:sp>
        <p:nvSpPr>
          <p:cNvPr id="2" name="Text Box 32">
            <a:extLst>
              <a:ext uri="{FF2B5EF4-FFF2-40B4-BE49-F238E27FC236}">
                <a16:creationId xmlns:a16="http://schemas.microsoft.com/office/drawing/2014/main" id="{B465FCDF-0082-DD06-8AB8-A55C23C561D1}"/>
              </a:ext>
            </a:extLst>
          </p:cNvPr>
          <p:cNvSpPr txBox="1"/>
          <p:nvPr/>
        </p:nvSpPr>
        <p:spPr>
          <a:xfrm>
            <a:off x="671601" y="1199594"/>
            <a:ext cx="6052522" cy="150319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Real-time fall detection module successfully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Integrated with existing PPE, Fire, and Danger-Zone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Works on 6 CCTV cameras simultaneously</a:t>
            </a:r>
          </a:p>
        </p:txBody>
      </p:sp>
      <p:sp>
        <p:nvSpPr>
          <p:cNvPr id="6" name="Rectangles 39">
            <a:extLst>
              <a:ext uri="{FF2B5EF4-FFF2-40B4-BE49-F238E27FC236}">
                <a16:creationId xmlns:a16="http://schemas.microsoft.com/office/drawing/2014/main" id="{C5DD8531-C334-F89E-8505-7B35C7B69322}"/>
              </a:ext>
            </a:extLst>
          </p:cNvPr>
          <p:cNvSpPr/>
          <p:nvPr/>
        </p:nvSpPr>
        <p:spPr>
          <a:xfrm>
            <a:off x="1924518" y="2839189"/>
            <a:ext cx="2223119" cy="1369072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4A988F-240A-7F1E-7B98-2E387739AA17}"/>
              </a:ext>
            </a:extLst>
          </p:cNvPr>
          <p:cNvSpPr/>
          <p:nvPr/>
        </p:nvSpPr>
        <p:spPr>
          <a:xfrm>
            <a:off x="1919734" y="2829083"/>
            <a:ext cx="2222851" cy="2627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39BA9-E521-18E0-A39A-5AC629A357FB}"/>
              </a:ext>
            </a:extLst>
          </p:cNvPr>
          <p:cNvSpPr txBox="1"/>
          <p:nvPr/>
        </p:nvSpPr>
        <p:spPr>
          <a:xfrm>
            <a:off x="2005616" y="3223134"/>
            <a:ext cx="207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PPE Detection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9A0E5-6091-F909-29D9-FC4DDEAF019F}"/>
              </a:ext>
            </a:extLst>
          </p:cNvPr>
          <p:cNvSpPr txBox="1"/>
          <p:nvPr/>
        </p:nvSpPr>
        <p:spPr>
          <a:xfrm>
            <a:off x="2005616" y="3477538"/>
            <a:ext cx="203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Fire Detection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6ACCB-72E0-849E-DEFE-A44B913F1661}"/>
              </a:ext>
            </a:extLst>
          </p:cNvPr>
          <p:cNvSpPr txBox="1"/>
          <p:nvPr/>
        </p:nvSpPr>
        <p:spPr>
          <a:xfrm>
            <a:off x="2005616" y="3759706"/>
            <a:ext cx="13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Danger-Zone</a:t>
            </a:r>
            <a:endParaRPr lang="ko-KR" altLang="en-US" b="1" dirty="0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3BFF8BBB-572A-0925-ADC5-4E48336C8E3F}"/>
              </a:ext>
            </a:extLst>
          </p:cNvPr>
          <p:cNvSpPr/>
          <p:nvPr/>
        </p:nvSpPr>
        <p:spPr>
          <a:xfrm>
            <a:off x="4665460" y="3294673"/>
            <a:ext cx="530453" cy="484986"/>
          </a:xfrm>
          <a:prstGeom prst="mathPlus">
            <a:avLst/>
          </a:prstGeom>
          <a:solidFill>
            <a:srgbClr val="3747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E7D42-7D0E-C5A4-0067-8A2A883F5A6A}"/>
              </a:ext>
            </a:extLst>
          </p:cNvPr>
          <p:cNvSpPr txBox="1"/>
          <p:nvPr/>
        </p:nvSpPr>
        <p:spPr>
          <a:xfrm>
            <a:off x="5430829" y="3329284"/>
            <a:ext cx="192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Fall Detection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83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704D5AE1-FC66-AE7F-DFCD-50CB62AA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>
            <a:extLst>
              <a:ext uri="{FF2B5EF4-FFF2-40B4-BE49-F238E27FC236}">
                <a16:creationId xmlns:a16="http://schemas.microsoft.com/office/drawing/2014/main" id="{720A5875-DFAB-F8B3-012D-B4C320418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400" dirty="0"/>
              <a:t>Integration &amp; Real-Time Visualization</a:t>
            </a:r>
            <a:endParaRPr lang="en-US" altLang="en-US" sz="2400" dirty="0"/>
          </a:p>
        </p:txBody>
      </p:sp>
      <p:sp>
        <p:nvSpPr>
          <p:cNvPr id="2" name="Text Box 32">
            <a:extLst>
              <a:ext uri="{FF2B5EF4-FFF2-40B4-BE49-F238E27FC236}">
                <a16:creationId xmlns:a16="http://schemas.microsoft.com/office/drawing/2014/main" id="{F7A76221-DBBB-C7B8-8A75-2EED3356F718}"/>
              </a:ext>
            </a:extLst>
          </p:cNvPr>
          <p:cNvSpPr txBox="1"/>
          <p:nvPr/>
        </p:nvSpPr>
        <p:spPr>
          <a:xfrm>
            <a:off x="919145" y="1406723"/>
            <a:ext cx="6052522" cy="205385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Added </a:t>
            </a:r>
            <a:r>
              <a:rPr lang="en-US" altLang="ko-KR" i="1" dirty="0" err="1"/>
              <a:t>fall_results</a:t>
            </a:r>
            <a:r>
              <a:rPr lang="en-US" altLang="ko-KR" i="1" dirty="0"/>
              <a:t> </a:t>
            </a:r>
            <a:r>
              <a:rPr lang="en-US" altLang="ko-KR" dirty="0"/>
              <a:t>to global </a:t>
            </a:r>
            <a:r>
              <a:rPr lang="en-US" altLang="ko-KR" i="1" dirty="0" err="1"/>
              <a:t>camera_results</a:t>
            </a:r>
            <a:r>
              <a:rPr lang="en-US" altLang="ko-KR" i="1" dirty="0"/>
              <a:t> </a:t>
            </a:r>
            <a:r>
              <a:rPr lang="en-US" altLang="ko-KR" dirty="0"/>
              <a:t>(shared memory)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New backend API endpoint → </a:t>
            </a:r>
            <a:r>
              <a:rPr lang="en-US" altLang="ko-KR" u="sng" dirty="0"/>
              <a:t>/ </a:t>
            </a:r>
            <a:r>
              <a:rPr lang="en-US" altLang="ko-KR" u="sng" dirty="0" err="1"/>
              <a:t>api</a:t>
            </a:r>
            <a:r>
              <a:rPr lang="en-US" altLang="ko-KR" u="sng" dirty="0"/>
              <a:t> / fall /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Frontend auto-updates “</a:t>
            </a:r>
            <a:r>
              <a:rPr lang="en-US" altLang="ko-KR" b="1" dirty="0">
                <a:solidFill>
                  <a:srgbClr val="FF0000"/>
                </a:solidFill>
              </a:rPr>
              <a:t>Danger</a:t>
            </a:r>
            <a:r>
              <a:rPr lang="en-US" altLang="ko-KR" dirty="0"/>
              <a:t>” status dynamically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Fully synchronized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PPE, Fire, and Danger-Zone </a:t>
            </a:r>
            <a:r>
              <a:rPr lang="en-US" altLang="ko-KR" dirty="0"/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Live alerts refresh within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 second</a:t>
            </a:r>
          </a:p>
        </p:txBody>
      </p:sp>
    </p:spTree>
    <p:extLst>
      <p:ext uri="{BB962C8B-B14F-4D97-AF65-F5344CB8AC3E}">
        <p14:creationId xmlns:p14="http://schemas.microsoft.com/office/powerpoint/2010/main" val="12906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40DE-12BA-D2D5-9C90-45E2D112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793"/>
            <a:ext cx="7704000" cy="572700"/>
          </a:xfrm>
        </p:spPr>
        <p:txBody>
          <a:bodyPr/>
          <a:lstStyle/>
          <a:p>
            <a:r>
              <a:rPr lang="en-US" altLang="ko-KR" dirty="0"/>
              <a:t>System Demo</a:t>
            </a:r>
            <a:endParaRPr lang="ko-KR" altLang="en-US" dirty="0"/>
          </a:p>
        </p:txBody>
      </p:sp>
      <p:pic>
        <p:nvPicPr>
          <p:cNvPr id="3" name="last">
            <a:hlinkClick r:id="" action="ppaction://media"/>
            <a:extLst>
              <a:ext uri="{FF2B5EF4-FFF2-40B4-BE49-F238E27FC236}">
                <a16:creationId xmlns:a16="http://schemas.microsoft.com/office/drawing/2014/main" id="{B1A0D48E-8D14-15B2-8361-6359313A5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816" y="1320401"/>
            <a:ext cx="6382359" cy="3590077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D3646F15-4F6F-2120-6C9E-D8635EA7CC7B}"/>
              </a:ext>
            </a:extLst>
          </p:cNvPr>
          <p:cNvSpPr txBox="1"/>
          <p:nvPr/>
        </p:nvSpPr>
        <p:spPr>
          <a:xfrm>
            <a:off x="7476863" y="3115439"/>
            <a:ext cx="16671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050" dirty="0">
                <a:solidFill>
                  <a:schemeClr val="tx1"/>
                </a:solidFill>
              </a:rPr>
              <a:t>RTSP Avg FPS</a:t>
            </a:r>
          </a:p>
          <a:p>
            <a:pPr algn="ctr"/>
            <a:r>
              <a:rPr lang="en-US" altLang="en-US" sz="1050" dirty="0">
                <a:solidFill>
                  <a:schemeClr val="tx1"/>
                </a:solidFill>
              </a:rPr>
              <a:t> per camera </a:t>
            </a:r>
            <a:r>
              <a:rPr lang="en-US" altLang="en-US" sz="1050" b="1" dirty="0">
                <a:solidFill>
                  <a:srgbClr val="00B050"/>
                </a:solidFill>
              </a:rPr>
              <a:t>11.33</a:t>
            </a:r>
          </a:p>
        </p:txBody>
      </p:sp>
      <p:sp>
        <p:nvSpPr>
          <p:cNvPr id="8" name="Text Box 32">
            <a:extLst>
              <a:ext uri="{FF2B5EF4-FFF2-40B4-BE49-F238E27FC236}">
                <a16:creationId xmlns:a16="http://schemas.microsoft.com/office/drawing/2014/main" id="{F1E0264A-95C5-DAF7-0F38-A9301ED0EC80}"/>
              </a:ext>
            </a:extLst>
          </p:cNvPr>
          <p:cNvSpPr txBox="1"/>
          <p:nvPr/>
        </p:nvSpPr>
        <p:spPr>
          <a:xfrm>
            <a:off x="1583934" y="978726"/>
            <a:ext cx="5976131" cy="29923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ko-KR" sz="1100" b="1" dirty="0">
                <a:solidFill>
                  <a:srgbClr val="00B050"/>
                </a:solidFill>
              </a:rPr>
              <a:t>Real-time fall detection on all 6 cameras         Integrated alerts across the system      </a:t>
            </a:r>
          </a:p>
        </p:txBody>
      </p:sp>
    </p:spTree>
    <p:extLst>
      <p:ext uri="{BB962C8B-B14F-4D97-AF65-F5344CB8AC3E}">
        <p14:creationId xmlns:p14="http://schemas.microsoft.com/office/powerpoint/2010/main" val="11022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>
            <a:spLocks noGrp="1"/>
          </p:cNvSpPr>
          <p:nvPr>
            <p:ph type="title"/>
          </p:nvPr>
        </p:nvSpPr>
        <p:spPr>
          <a:xfrm>
            <a:off x="1355163" y="731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1"/>
          </p:nvPr>
        </p:nvSpPr>
        <p:spPr>
          <a:xfrm>
            <a:off x="1355090" y="1984375"/>
            <a:ext cx="4448175" cy="657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you have any questions?</a:t>
            </a:r>
            <a:endParaRPr lang="en-US" altLang="en-GB"/>
          </a:p>
        </p:txBody>
      </p:sp>
      <p:cxnSp>
        <p:nvCxnSpPr>
          <p:cNvPr id="737" name="Google Shape;737;p37"/>
          <p:cNvCxnSpPr/>
          <p:nvPr/>
        </p:nvCxnSpPr>
        <p:spPr>
          <a:xfrm>
            <a:off x="1431100" y="1838775"/>
            <a:ext cx="58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1403350" y="2571750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bg2"/>
                </a:solidFill>
                <a:sym typeface="+mn-ea"/>
              </a:rPr>
              <a:t>www.abbosaliboev.site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/>
              <a:t>Our Objective</a:t>
            </a:r>
          </a:p>
        </p:txBody>
      </p:sp>
      <p:sp>
        <p:nvSpPr>
          <p:cNvPr id="508" name="Google Shape;508;p31"/>
          <p:cNvSpPr/>
          <p:nvPr/>
        </p:nvSpPr>
        <p:spPr>
          <a:xfrm>
            <a:off x="840936" y="2762514"/>
            <a:ext cx="400753" cy="400761"/>
          </a:xfrm>
          <a:custGeom>
            <a:avLst/>
            <a:gdLst/>
            <a:ahLst/>
            <a:cxnLst/>
            <a:rect l="l" t="t" r="r" b="b"/>
            <a:pathLst>
              <a:path w="143126" h="143129" extrusionOk="0">
                <a:moveTo>
                  <a:pt x="71821" y="32"/>
                </a:moveTo>
                <a:cubicBezTo>
                  <a:pt x="111468" y="32"/>
                  <a:pt x="143609" y="32174"/>
                  <a:pt x="143609" y="71822"/>
                </a:cubicBezTo>
                <a:cubicBezTo>
                  <a:pt x="143609" y="111470"/>
                  <a:pt x="111468" y="143611"/>
                  <a:pt x="71821" y="143611"/>
                </a:cubicBezTo>
                <a:cubicBezTo>
                  <a:pt x="32173" y="143611"/>
                  <a:pt x="32" y="111470"/>
                  <a:pt x="32" y="71822"/>
                </a:cubicBezTo>
                <a:cubicBezTo>
                  <a:pt x="32" y="32174"/>
                  <a:pt x="32173" y="32"/>
                  <a:pt x="71821" y="3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3</a:t>
            </a:r>
            <a:endParaRPr sz="450" b="1">
              <a:solidFill>
                <a:srgbClr val="7C7D7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09" name="Google Shape;509;p31"/>
          <p:cNvSpPr/>
          <p:nvPr/>
        </p:nvSpPr>
        <p:spPr>
          <a:xfrm>
            <a:off x="843693" y="2127544"/>
            <a:ext cx="400753" cy="400761"/>
          </a:xfrm>
          <a:custGeom>
            <a:avLst/>
            <a:gdLst/>
            <a:ahLst/>
            <a:cxnLst/>
            <a:rect l="l" t="t" r="r" b="b"/>
            <a:pathLst>
              <a:path w="143126" h="143129" extrusionOk="0">
                <a:moveTo>
                  <a:pt x="71821" y="32"/>
                </a:moveTo>
                <a:cubicBezTo>
                  <a:pt x="111468" y="32"/>
                  <a:pt x="143609" y="32174"/>
                  <a:pt x="143609" y="71822"/>
                </a:cubicBezTo>
                <a:cubicBezTo>
                  <a:pt x="143609" y="111470"/>
                  <a:pt x="111468" y="143611"/>
                  <a:pt x="71821" y="143611"/>
                </a:cubicBezTo>
                <a:cubicBezTo>
                  <a:pt x="32173" y="143611"/>
                  <a:pt x="32" y="111470"/>
                  <a:pt x="32" y="71822"/>
                </a:cubicBezTo>
                <a:cubicBezTo>
                  <a:pt x="32" y="32174"/>
                  <a:pt x="32173" y="32"/>
                  <a:pt x="71821" y="3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2</a:t>
            </a:r>
            <a:endParaRPr sz="450" b="1">
              <a:solidFill>
                <a:srgbClr val="7C7D7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10" name="Google Shape;510;p31"/>
          <p:cNvSpPr/>
          <p:nvPr/>
        </p:nvSpPr>
        <p:spPr>
          <a:xfrm>
            <a:off x="859351" y="1491909"/>
            <a:ext cx="400753" cy="400761"/>
          </a:xfrm>
          <a:custGeom>
            <a:avLst/>
            <a:gdLst/>
            <a:ahLst/>
            <a:cxnLst/>
            <a:rect l="l" t="t" r="r" b="b"/>
            <a:pathLst>
              <a:path w="143126" h="143129" extrusionOk="0">
                <a:moveTo>
                  <a:pt x="71821" y="32"/>
                </a:moveTo>
                <a:cubicBezTo>
                  <a:pt x="111468" y="32"/>
                  <a:pt x="143609" y="32174"/>
                  <a:pt x="143609" y="71822"/>
                </a:cubicBezTo>
                <a:cubicBezTo>
                  <a:pt x="143609" y="111470"/>
                  <a:pt x="111468" y="143611"/>
                  <a:pt x="71821" y="143611"/>
                </a:cubicBezTo>
                <a:cubicBezTo>
                  <a:pt x="32173" y="143611"/>
                  <a:pt x="32" y="111470"/>
                  <a:pt x="32" y="71822"/>
                </a:cubicBezTo>
                <a:cubicBezTo>
                  <a:pt x="32" y="32174"/>
                  <a:pt x="32173" y="32"/>
                  <a:pt x="71821" y="3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1</a:t>
            </a:r>
            <a:endParaRPr sz="450" b="1" dirty="0">
              <a:solidFill>
                <a:srgbClr val="7C7D7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4294967295"/>
          </p:nvPr>
        </p:nvSpPr>
        <p:spPr>
          <a:xfrm>
            <a:off x="1259840" y="1491615"/>
            <a:ext cx="2157095" cy="4476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Real-time detection</a:t>
            </a:r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4294967295"/>
          </p:nvPr>
        </p:nvSpPr>
        <p:spPr>
          <a:xfrm>
            <a:off x="1259840" y="2733040"/>
            <a:ext cx="3896995" cy="4476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Predict fall before it happens (Pre-fall)</a:t>
            </a:r>
          </a:p>
        </p:txBody>
      </p:sp>
      <p:sp>
        <p:nvSpPr>
          <p:cNvPr id="516" name="Google Shape;516;p31"/>
          <p:cNvSpPr txBox="1">
            <a:spLocks noGrp="1"/>
          </p:cNvSpPr>
          <p:nvPr>
            <p:ph type="subTitle" idx="4294967295"/>
          </p:nvPr>
        </p:nvSpPr>
        <p:spPr>
          <a:xfrm>
            <a:off x="1259840" y="2082165"/>
            <a:ext cx="2696845" cy="4476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Handle occlusion</a:t>
            </a:r>
          </a:p>
        </p:txBody>
      </p:sp>
      <p:sp>
        <p:nvSpPr>
          <p:cNvPr id="5" name="Google Shape;508;p31"/>
          <p:cNvSpPr/>
          <p:nvPr/>
        </p:nvSpPr>
        <p:spPr>
          <a:xfrm>
            <a:off x="849191" y="3363224"/>
            <a:ext cx="400753" cy="400761"/>
          </a:xfrm>
          <a:custGeom>
            <a:avLst/>
            <a:gdLst/>
            <a:ahLst/>
            <a:cxnLst/>
            <a:rect l="l" t="t" r="r" b="b"/>
            <a:pathLst>
              <a:path w="143126" h="143129" extrusionOk="0">
                <a:moveTo>
                  <a:pt x="71821" y="32"/>
                </a:moveTo>
                <a:cubicBezTo>
                  <a:pt x="111468" y="32"/>
                  <a:pt x="143609" y="32174"/>
                  <a:pt x="143609" y="71822"/>
                </a:cubicBezTo>
                <a:cubicBezTo>
                  <a:pt x="143609" y="111470"/>
                  <a:pt x="111468" y="143611"/>
                  <a:pt x="71821" y="143611"/>
                </a:cubicBezTo>
                <a:cubicBezTo>
                  <a:pt x="32173" y="143611"/>
                  <a:pt x="32" y="111470"/>
                  <a:pt x="32" y="71822"/>
                </a:cubicBezTo>
                <a:cubicBezTo>
                  <a:pt x="32" y="32174"/>
                  <a:pt x="32173" y="32"/>
                  <a:pt x="71821" y="3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4</a:t>
            </a:r>
          </a:p>
        </p:txBody>
      </p:sp>
      <p:sp>
        <p:nvSpPr>
          <p:cNvPr id="2" name="Google Shape;514;p31"/>
          <p:cNvSpPr txBox="1"/>
          <p:nvPr/>
        </p:nvSpPr>
        <p:spPr>
          <a:xfrm>
            <a:off x="1249680" y="3362960"/>
            <a:ext cx="325374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Estimate time-to-fall (regression)</a:t>
            </a:r>
          </a:p>
        </p:txBody>
      </p:sp>
      <p:sp>
        <p:nvSpPr>
          <p:cNvPr id="3" name="Google Shape;508;p31"/>
          <p:cNvSpPr/>
          <p:nvPr/>
        </p:nvSpPr>
        <p:spPr>
          <a:xfrm>
            <a:off x="859351" y="3956314"/>
            <a:ext cx="400753" cy="400761"/>
          </a:xfrm>
          <a:custGeom>
            <a:avLst/>
            <a:gdLst/>
            <a:ahLst/>
            <a:cxnLst/>
            <a:rect l="l" t="t" r="r" b="b"/>
            <a:pathLst>
              <a:path w="143126" h="143129" extrusionOk="0">
                <a:moveTo>
                  <a:pt x="71821" y="32"/>
                </a:moveTo>
                <a:cubicBezTo>
                  <a:pt x="111468" y="32"/>
                  <a:pt x="143609" y="32174"/>
                  <a:pt x="143609" y="71822"/>
                </a:cubicBezTo>
                <a:cubicBezTo>
                  <a:pt x="143609" y="111470"/>
                  <a:pt x="111468" y="143611"/>
                  <a:pt x="71821" y="143611"/>
                </a:cubicBezTo>
                <a:cubicBezTo>
                  <a:pt x="32173" y="143611"/>
                  <a:pt x="32" y="111470"/>
                  <a:pt x="32" y="71822"/>
                </a:cubicBezTo>
                <a:cubicBezTo>
                  <a:pt x="32" y="32174"/>
                  <a:pt x="32173" y="32"/>
                  <a:pt x="71821" y="3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5</a:t>
            </a:r>
            <a:endParaRPr lang="en-US" altLang="en-GB" sz="450" b="1">
              <a:solidFill>
                <a:schemeClr val="dk1"/>
              </a:solidFill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4" name="Google Shape;514;p31"/>
          <p:cNvSpPr txBox="1"/>
          <p:nvPr/>
        </p:nvSpPr>
        <p:spPr>
          <a:xfrm>
            <a:off x="1259840" y="3956050"/>
            <a:ext cx="325374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Edge-compatible (Jetson, etc.)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346190" y="2139315"/>
            <a:ext cx="1793240" cy="1419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Google Shape;621;p34"/>
          <p:cNvCxnSpPr>
            <a:endCxn id="622" idx="2"/>
          </p:cNvCxnSpPr>
          <p:nvPr/>
        </p:nvCxnSpPr>
        <p:spPr>
          <a:xfrm rot="10800000" flipH="1">
            <a:off x="6645025" y="4220417"/>
            <a:ext cx="1185900" cy="728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4"/>
          <p:cNvCxnSpPr>
            <a:endCxn id="624" idx="2"/>
          </p:cNvCxnSpPr>
          <p:nvPr/>
        </p:nvCxnSpPr>
        <p:spPr>
          <a:xfrm rot="10800000">
            <a:off x="1319850" y="4220417"/>
            <a:ext cx="1193400" cy="719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4"/>
          <p:cNvCxnSpPr>
            <a:stCxn id="626" idx="2"/>
          </p:cNvCxnSpPr>
          <p:nvPr/>
        </p:nvCxnSpPr>
        <p:spPr>
          <a:xfrm rot="-5400000" flipH="1">
            <a:off x="2375188" y="3447767"/>
            <a:ext cx="667200" cy="51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4"/>
          <p:cNvCxnSpPr>
            <a:stCxn id="628" idx="2"/>
          </p:cNvCxnSpPr>
          <p:nvPr/>
        </p:nvCxnSpPr>
        <p:spPr>
          <a:xfrm rot="5400000">
            <a:off x="6112500" y="3456017"/>
            <a:ext cx="694500" cy="52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34"/>
          <p:cNvCxnSpPr>
            <a:stCxn id="630" idx="2"/>
          </p:cNvCxnSpPr>
          <p:nvPr/>
        </p:nvCxnSpPr>
        <p:spPr>
          <a:xfrm rot="-5400000" flipH="1">
            <a:off x="3289650" y="2766617"/>
            <a:ext cx="952200" cy="462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34"/>
          <p:cNvCxnSpPr>
            <a:stCxn id="632" idx="2"/>
          </p:cNvCxnSpPr>
          <p:nvPr/>
        </p:nvCxnSpPr>
        <p:spPr>
          <a:xfrm rot="5400000">
            <a:off x="4934750" y="2774717"/>
            <a:ext cx="942900" cy="4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System Overview Diagram</a:t>
            </a:r>
          </a:p>
        </p:txBody>
      </p:sp>
      <p:sp>
        <p:nvSpPr>
          <p:cNvPr id="634" name="Google Shape;634;p34"/>
          <p:cNvSpPr/>
          <p:nvPr/>
        </p:nvSpPr>
        <p:spPr>
          <a:xfrm>
            <a:off x="6106865" y="4239475"/>
            <a:ext cx="717396" cy="903954"/>
          </a:xfrm>
          <a:custGeom>
            <a:avLst/>
            <a:gdLst/>
            <a:ahLst/>
            <a:cxnLst/>
            <a:rect l="l" t="t" r="r" b="b"/>
            <a:pathLst>
              <a:path w="45484" h="57312" extrusionOk="0">
                <a:moveTo>
                  <a:pt x="30704" y="0"/>
                </a:moveTo>
                <a:lnTo>
                  <a:pt x="0" y="13745"/>
                </a:lnTo>
                <a:cubicBezTo>
                  <a:pt x="6979" y="27270"/>
                  <a:pt x="11042" y="42111"/>
                  <a:pt x="11917" y="57311"/>
                </a:cubicBezTo>
                <a:lnTo>
                  <a:pt x="45484" y="57311"/>
                </a:lnTo>
                <a:cubicBezTo>
                  <a:pt x="44594" y="37118"/>
                  <a:pt x="39525" y="17683"/>
                  <a:pt x="307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35" name="Google Shape;635;p34"/>
          <p:cNvSpPr/>
          <p:nvPr/>
        </p:nvSpPr>
        <p:spPr>
          <a:xfrm>
            <a:off x="5478077" y="3334802"/>
            <a:ext cx="1113018" cy="1121409"/>
          </a:xfrm>
          <a:custGeom>
            <a:avLst/>
            <a:gdLst/>
            <a:ahLst/>
            <a:cxnLst/>
            <a:rect l="l" t="t" r="r" b="b"/>
            <a:pathLst>
              <a:path w="70567" h="71099" extrusionOk="0">
                <a:moveTo>
                  <a:pt x="18573" y="1"/>
                </a:moveTo>
                <a:lnTo>
                  <a:pt x="0" y="28008"/>
                </a:lnTo>
                <a:cubicBezTo>
                  <a:pt x="16938" y="38505"/>
                  <a:pt x="30711" y="53395"/>
                  <a:pt x="39863" y="71098"/>
                </a:cubicBezTo>
                <a:lnTo>
                  <a:pt x="70567" y="57353"/>
                </a:lnTo>
                <a:cubicBezTo>
                  <a:pt x="63753" y="43719"/>
                  <a:pt x="54712" y="31125"/>
                  <a:pt x="43629" y="20042"/>
                </a:cubicBezTo>
                <a:cubicBezTo>
                  <a:pt x="36049" y="12449"/>
                  <a:pt x="27642" y="5725"/>
                  <a:pt x="18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36" name="Google Shape;636;p34"/>
          <p:cNvSpPr/>
          <p:nvPr/>
        </p:nvSpPr>
        <p:spPr>
          <a:xfrm>
            <a:off x="4574716" y="2990508"/>
            <a:ext cx="1196234" cy="786038"/>
          </a:xfrm>
          <a:custGeom>
            <a:avLst/>
            <a:gdLst/>
            <a:ahLst/>
            <a:cxnLst/>
            <a:rect l="l" t="t" r="r" b="b"/>
            <a:pathLst>
              <a:path w="75843" h="49836" extrusionOk="0">
                <a:moveTo>
                  <a:pt x="0" y="0"/>
                </a:moveTo>
                <a:lnTo>
                  <a:pt x="0" y="33518"/>
                </a:lnTo>
                <a:cubicBezTo>
                  <a:pt x="20987" y="33552"/>
                  <a:pt x="40615" y="39518"/>
                  <a:pt x="57270" y="49835"/>
                </a:cubicBezTo>
                <a:lnTo>
                  <a:pt x="75843" y="21828"/>
                </a:lnTo>
                <a:cubicBezTo>
                  <a:pt x="53339" y="7641"/>
                  <a:pt x="27256" y="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37" name="Google Shape;637;p34"/>
          <p:cNvSpPr/>
          <p:nvPr/>
        </p:nvSpPr>
        <p:spPr>
          <a:xfrm>
            <a:off x="3374903" y="2990508"/>
            <a:ext cx="1199735" cy="784950"/>
          </a:xfrm>
          <a:custGeom>
            <a:avLst/>
            <a:gdLst/>
            <a:ahLst/>
            <a:cxnLst/>
            <a:rect l="l" t="t" r="r" b="b"/>
            <a:pathLst>
              <a:path w="76065" h="49767" extrusionOk="0">
                <a:moveTo>
                  <a:pt x="75892" y="0"/>
                </a:moveTo>
                <a:cubicBezTo>
                  <a:pt x="48629" y="0"/>
                  <a:pt x="22525" y="7579"/>
                  <a:pt x="1" y="21745"/>
                </a:cubicBezTo>
                <a:lnTo>
                  <a:pt x="18574" y="49766"/>
                </a:lnTo>
                <a:cubicBezTo>
                  <a:pt x="35250" y="39463"/>
                  <a:pt x="54898" y="33518"/>
                  <a:pt x="75892" y="33518"/>
                </a:cubicBezTo>
                <a:lnTo>
                  <a:pt x="76064" y="33518"/>
                </a:lnTo>
                <a:lnTo>
                  <a:pt x="760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38" name="Google Shape;638;p34"/>
          <p:cNvSpPr/>
          <p:nvPr/>
        </p:nvSpPr>
        <p:spPr>
          <a:xfrm>
            <a:off x="2553360" y="3333508"/>
            <a:ext cx="1114438" cy="1121835"/>
          </a:xfrm>
          <a:custGeom>
            <a:avLst/>
            <a:gdLst/>
            <a:ahLst/>
            <a:cxnLst/>
            <a:rect l="l" t="t" r="r" b="b"/>
            <a:pathLst>
              <a:path w="70657" h="71126" extrusionOk="0">
                <a:moveTo>
                  <a:pt x="52084" y="0"/>
                </a:moveTo>
                <a:cubicBezTo>
                  <a:pt x="42959" y="5745"/>
                  <a:pt x="34518" y="12490"/>
                  <a:pt x="26904" y="20124"/>
                </a:cubicBezTo>
                <a:cubicBezTo>
                  <a:pt x="15828" y="31194"/>
                  <a:pt x="6800" y="43759"/>
                  <a:pt x="0" y="57373"/>
                </a:cubicBezTo>
                <a:lnTo>
                  <a:pt x="30704" y="71125"/>
                </a:lnTo>
                <a:cubicBezTo>
                  <a:pt x="39870" y="53401"/>
                  <a:pt x="53677" y="38504"/>
                  <a:pt x="70657" y="28021"/>
                </a:cubicBezTo>
                <a:lnTo>
                  <a:pt x="520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39" name="Google Shape;639;p34"/>
          <p:cNvSpPr/>
          <p:nvPr/>
        </p:nvSpPr>
        <p:spPr>
          <a:xfrm>
            <a:off x="2319688" y="4238497"/>
            <a:ext cx="717948" cy="904821"/>
          </a:xfrm>
          <a:custGeom>
            <a:avLst/>
            <a:gdLst/>
            <a:ahLst/>
            <a:cxnLst/>
            <a:rect l="l" t="t" r="r" b="b"/>
            <a:pathLst>
              <a:path w="45519" h="57367" extrusionOk="0">
                <a:moveTo>
                  <a:pt x="14814" y="0"/>
                </a:moveTo>
                <a:cubicBezTo>
                  <a:pt x="5966" y="17697"/>
                  <a:pt x="890" y="37152"/>
                  <a:pt x="0" y="57366"/>
                </a:cubicBezTo>
                <a:lnTo>
                  <a:pt x="33566" y="57366"/>
                </a:lnTo>
                <a:cubicBezTo>
                  <a:pt x="34442" y="42152"/>
                  <a:pt x="38511" y="27283"/>
                  <a:pt x="45518" y="13745"/>
                </a:cubicBezTo>
                <a:lnTo>
                  <a:pt x="148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40" name="Google Shape;640;p34"/>
          <p:cNvSpPr txBox="1">
            <a:spLocks noGrp="1"/>
          </p:cNvSpPr>
          <p:nvPr>
            <p:ph type="subTitle" idx="4294967295"/>
          </p:nvPr>
        </p:nvSpPr>
        <p:spPr>
          <a:xfrm>
            <a:off x="709205" y="3767992"/>
            <a:ext cx="1199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Frame</a:t>
            </a:r>
          </a:p>
        </p:txBody>
      </p:sp>
      <p:sp>
        <p:nvSpPr>
          <p:cNvPr id="641" name="Google Shape;641;p34"/>
          <p:cNvSpPr txBox="1">
            <a:spLocks noGrp="1"/>
          </p:cNvSpPr>
          <p:nvPr>
            <p:ph type="subTitle" idx="4294967295"/>
          </p:nvPr>
        </p:nvSpPr>
        <p:spPr>
          <a:xfrm>
            <a:off x="6948170" y="3816985"/>
            <a:ext cx="1661795" cy="44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b="1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Classification + Regression</a:t>
            </a:r>
            <a:endParaRPr sz="1400" b="1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42" name="Google Shape;642;p34"/>
          <p:cNvSpPr txBox="1">
            <a:spLocks noGrp="1"/>
          </p:cNvSpPr>
          <p:nvPr>
            <p:ph type="subTitle" idx="4294967295"/>
          </p:nvPr>
        </p:nvSpPr>
        <p:spPr>
          <a:xfrm>
            <a:off x="1961515" y="2931795"/>
            <a:ext cx="981710" cy="44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YOLOv8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pose</a:t>
            </a:r>
          </a:p>
        </p:txBody>
      </p:sp>
      <p:sp>
        <p:nvSpPr>
          <p:cNvPr id="643" name="Google Shape;643;p34"/>
          <p:cNvSpPr txBox="1">
            <a:spLocks noGrp="1"/>
          </p:cNvSpPr>
          <p:nvPr>
            <p:ph type="subTitle" idx="4294967295"/>
          </p:nvPr>
        </p:nvSpPr>
        <p:spPr>
          <a:xfrm>
            <a:off x="5652135" y="2945765"/>
            <a:ext cx="2082165" cy="44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b="1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Transformer</a:t>
            </a:r>
          </a:p>
        </p:txBody>
      </p:sp>
      <p:sp>
        <p:nvSpPr>
          <p:cNvPr id="644" name="Google Shape;644;p34"/>
          <p:cNvSpPr txBox="1">
            <a:spLocks noGrp="1"/>
          </p:cNvSpPr>
          <p:nvPr>
            <p:ph type="subTitle" idx="4294967295"/>
          </p:nvPr>
        </p:nvSpPr>
        <p:spPr>
          <a:xfrm>
            <a:off x="2823210" y="2139950"/>
            <a:ext cx="1442085" cy="467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Pose Completion</a:t>
            </a:r>
          </a:p>
        </p:txBody>
      </p:sp>
      <p:sp>
        <p:nvSpPr>
          <p:cNvPr id="645" name="Google Shape;645;p34"/>
          <p:cNvSpPr txBox="1">
            <a:spLocks noGrp="1"/>
          </p:cNvSpPr>
          <p:nvPr>
            <p:ph type="subTitle" idx="4294967295"/>
          </p:nvPr>
        </p:nvSpPr>
        <p:spPr>
          <a:xfrm>
            <a:off x="4813935" y="2074545"/>
            <a:ext cx="1650365" cy="44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b="1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TCN</a:t>
            </a:r>
          </a:p>
        </p:txBody>
      </p:sp>
      <p:sp>
        <p:nvSpPr>
          <p:cNvPr id="646" name="Google Shape;646;p34"/>
          <p:cNvSpPr/>
          <p:nvPr/>
        </p:nvSpPr>
        <p:spPr>
          <a:xfrm>
            <a:off x="4120988" y="4005625"/>
            <a:ext cx="903900" cy="90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654" name="Google Shape;654;p34"/>
          <p:cNvSpPr/>
          <p:nvPr/>
        </p:nvSpPr>
        <p:spPr>
          <a:xfrm>
            <a:off x="1100138" y="3393660"/>
            <a:ext cx="417841" cy="417347"/>
          </a:xfrm>
          <a:custGeom>
            <a:avLst/>
            <a:gdLst/>
            <a:ahLst/>
            <a:cxnLst/>
            <a:rect l="l" t="t" r="r" b="b"/>
            <a:pathLst>
              <a:path w="3169" h="3167" extrusionOk="0">
                <a:moveTo>
                  <a:pt x="1584" y="1"/>
                </a:moveTo>
                <a:cubicBezTo>
                  <a:pt x="710" y="1"/>
                  <a:pt x="1" y="709"/>
                  <a:pt x="1" y="1583"/>
                </a:cubicBezTo>
                <a:cubicBezTo>
                  <a:pt x="1" y="2457"/>
                  <a:pt x="710" y="3167"/>
                  <a:pt x="1584" y="3167"/>
                </a:cubicBezTo>
                <a:cubicBezTo>
                  <a:pt x="2459" y="3167"/>
                  <a:pt x="3168" y="2457"/>
                  <a:pt x="3168" y="1583"/>
                </a:cubicBezTo>
                <a:cubicBezTo>
                  <a:pt x="3168" y="709"/>
                  <a:pt x="2459" y="1"/>
                  <a:pt x="15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55" name="Google Shape;655;p34"/>
          <p:cNvSpPr/>
          <p:nvPr/>
        </p:nvSpPr>
        <p:spPr>
          <a:xfrm>
            <a:off x="2242921" y="2362925"/>
            <a:ext cx="417841" cy="417347"/>
          </a:xfrm>
          <a:custGeom>
            <a:avLst/>
            <a:gdLst/>
            <a:ahLst/>
            <a:cxnLst/>
            <a:rect l="l" t="t" r="r" b="b"/>
            <a:pathLst>
              <a:path w="3169" h="3167" extrusionOk="0">
                <a:moveTo>
                  <a:pt x="1584" y="1"/>
                </a:moveTo>
                <a:cubicBezTo>
                  <a:pt x="710" y="1"/>
                  <a:pt x="1" y="709"/>
                  <a:pt x="1" y="1583"/>
                </a:cubicBezTo>
                <a:cubicBezTo>
                  <a:pt x="1" y="2457"/>
                  <a:pt x="710" y="3167"/>
                  <a:pt x="1584" y="3167"/>
                </a:cubicBezTo>
                <a:cubicBezTo>
                  <a:pt x="2459" y="3167"/>
                  <a:pt x="3168" y="2457"/>
                  <a:pt x="3168" y="1583"/>
                </a:cubicBezTo>
                <a:cubicBezTo>
                  <a:pt x="3168" y="709"/>
                  <a:pt x="2459" y="1"/>
                  <a:pt x="15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56" name="Google Shape;656;p34"/>
          <p:cNvSpPr/>
          <p:nvPr/>
        </p:nvSpPr>
        <p:spPr>
          <a:xfrm>
            <a:off x="3325533" y="1607605"/>
            <a:ext cx="417841" cy="417347"/>
          </a:xfrm>
          <a:custGeom>
            <a:avLst/>
            <a:gdLst/>
            <a:ahLst/>
            <a:cxnLst/>
            <a:rect l="l" t="t" r="r" b="b"/>
            <a:pathLst>
              <a:path w="3169" h="3167" extrusionOk="0">
                <a:moveTo>
                  <a:pt x="1584" y="1"/>
                </a:moveTo>
                <a:cubicBezTo>
                  <a:pt x="710" y="1"/>
                  <a:pt x="1" y="709"/>
                  <a:pt x="1" y="1583"/>
                </a:cubicBezTo>
                <a:cubicBezTo>
                  <a:pt x="1" y="2457"/>
                  <a:pt x="710" y="3167"/>
                  <a:pt x="1584" y="3167"/>
                </a:cubicBezTo>
                <a:cubicBezTo>
                  <a:pt x="2459" y="3167"/>
                  <a:pt x="3168" y="2457"/>
                  <a:pt x="3168" y="1583"/>
                </a:cubicBezTo>
                <a:cubicBezTo>
                  <a:pt x="3168" y="709"/>
                  <a:pt x="2459" y="1"/>
                  <a:pt x="15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57" name="Google Shape;657;p34"/>
          <p:cNvSpPr/>
          <p:nvPr/>
        </p:nvSpPr>
        <p:spPr>
          <a:xfrm>
            <a:off x="5436153" y="1707300"/>
            <a:ext cx="417841" cy="417347"/>
          </a:xfrm>
          <a:custGeom>
            <a:avLst/>
            <a:gdLst/>
            <a:ahLst/>
            <a:cxnLst/>
            <a:rect l="l" t="t" r="r" b="b"/>
            <a:pathLst>
              <a:path w="3169" h="3167" extrusionOk="0">
                <a:moveTo>
                  <a:pt x="1584" y="1"/>
                </a:moveTo>
                <a:cubicBezTo>
                  <a:pt x="710" y="1"/>
                  <a:pt x="1" y="709"/>
                  <a:pt x="1" y="1583"/>
                </a:cubicBezTo>
                <a:cubicBezTo>
                  <a:pt x="1" y="2457"/>
                  <a:pt x="710" y="3167"/>
                  <a:pt x="1584" y="3167"/>
                </a:cubicBezTo>
                <a:cubicBezTo>
                  <a:pt x="2459" y="3167"/>
                  <a:pt x="3168" y="2457"/>
                  <a:pt x="3168" y="1583"/>
                </a:cubicBezTo>
                <a:cubicBezTo>
                  <a:pt x="3168" y="709"/>
                  <a:pt x="2459" y="1"/>
                  <a:pt x="15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6513183" y="2573110"/>
            <a:ext cx="417841" cy="417347"/>
          </a:xfrm>
          <a:custGeom>
            <a:avLst/>
            <a:gdLst/>
            <a:ahLst/>
            <a:cxnLst/>
            <a:rect l="l" t="t" r="r" b="b"/>
            <a:pathLst>
              <a:path w="3169" h="3167" extrusionOk="0">
                <a:moveTo>
                  <a:pt x="1584" y="1"/>
                </a:moveTo>
                <a:cubicBezTo>
                  <a:pt x="710" y="1"/>
                  <a:pt x="1" y="709"/>
                  <a:pt x="1" y="1583"/>
                </a:cubicBezTo>
                <a:cubicBezTo>
                  <a:pt x="1" y="2457"/>
                  <a:pt x="710" y="3167"/>
                  <a:pt x="1584" y="3167"/>
                </a:cubicBezTo>
                <a:cubicBezTo>
                  <a:pt x="2459" y="3167"/>
                  <a:pt x="3168" y="2457"/>
                  <a:pt x="3168" y="1583"/>
                </a:cubicBezTo>
                <a:cubicBezTo>
                  <a:pt x="3168" y="709"/>
                  <a:pt x="2459" y="1"/>
                  <a:pt x="15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5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7553428" y="3219670"/>
            <a:ext cx="417841" cy="417347"/>
          </a:xfrm>
          <a:custGeom>
            <a:avLst/>
            <a:gdLst/>
            <a:ahLst/>
            <a:cxnLst/>
            <a:rect l="l" t="t" r="r" b="b"/>
            <a:pathLst>
              <a:path w="3169" h="3167" extrusionOk="0">
                <a:moveTo>
                  <a:pt x="1584" y="1"/>
                </a:moveTo>
                <a:cubicBezTo>
                  <a:pt x="710" y="1"/>
                  <a:pt x="1" y="709"/>
                  <a:pt x="1" y="1583"/>
                </a:cubicBezTo>
                <a:cubicBezTo>
                  <a:pt x="1" y="2457"/>
                  <a:pt x="710" y="3167"/>
                  <a:pt x="1584" y="3167"/>
                </a:cubicBezTo>
                <a:cubicBezTo>
                  <a:pt x="2459" y="3167"/>
                  <a:pt x="3168" y="2457"/>
                  <a:pt x="3168" y="1583"/>
                </a:cubicBezTo>
                <a:cubicBezTo>
                  <a:pt x="3168" y="709"/>
                  <a:pt x="2459" y="1"/>
                  <a:pt x="15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6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4265295" y="4093845"/>
            <a:ext cx="720090" cy="727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Dataset Use</a:t>
            </a:r>
            <a:endParaRPr lang="en-US" altLang="en-GB" b="0"/>
          </a:p>
        </p:txBody>
      </p:sp>
      <p:sp>
        <p:nvSpPr>
          <p:cNvPr id="201" name="Google Shape;201;p24"/>
          <p:cNvSpPr txBox="1"/>
          <p:nvPr/>
        </p:nvSpPr>
        <p:spPr>
          <a:xfrm>
            <a:off x="406970" y="7402500"/>
            <a:ext cx="242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1.5BN People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People who get and Engineering degree around the world</a:t>
            </a:r>
          </a:p>
        </p:txBody>
      </p:sp>
      <p:sp>
        <p:nvSpPr>
          <p:cNvPr id="202" name="Google Shape;202;p24"/>
          <p:cNvSpPr txBox="1"/>
          <p:nvPr/>
        </p:nvSpPr>
        <p:spPr>
          <a:xfrm>
            <a:off x="3690358" y="7402500"/>
            <a:ext cx="1802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553MN People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People who live in underdeveloped country</a:t>
            </a:r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4294967295"/>
          </p:nvPr>
        </p:nvSpPr>
        <p:spPr>
          <a:xfrm>
            <a:off x="720090" y="1881505"/>
            <a:ext cx="2286635" cy="706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/>
              <a:t>Publicly available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17-folders, one per subject: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11-subfolders, one per activity: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</p:txBody>
      </p:sp>
      <p:sp>
        <p:nvSpPr>
          <p:cNvPr id="232" name="Google Shape;232;p25"/>
          <p:cNvSpPr txBox="1"/>
          <p:nvPr/>
        </p:nvSpPr>
        <p:spPr>
          <a:xfrm>
            <a:off x="696595" y="1563370"/>
            <a:ext cx="2750185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UP-Fall - only frames</a:t>
            </a:r>
          </a:p>
        </p:txBody>
      </p:sp>
      <p:sp>
        <p:nvSpPr>
          <p:cNvPr id="3" name="Google Shape;230;p25"/>
          <p:cNvSpPr txBox="1"/>
          <p:nvPr/>
        </p:nvSpPr>
        <p:spPr>
          <a:xfrm>
            <a:off x="4715510" y="1881505"/>
            <a:ext cx="3825240" cy="15093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Multiple people in a frame (multi-person scenarios)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PPE gear (helmets, vests, etc.)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Various fall types with occlusion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Pre-fall behavior recorded explicitly</a:t>
            </a:r>
          </a:p>
        </p:txBody>
      </p:sp>
      <p:sp>
        <p:nvSpPr>
          <p:cNvPr id="2" name="Google Shape;232;p25"/>
          <p:cNvSpPr txBox="1"/>
          <p:nvPr/>
        </p:nvSpPr>
        <p:spPr>
          <a:xfrm>
            <a:off x="4715510" y="1550035"/>
            <a:ext cx="289179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Custom video dataset</a:t>
            </a:r>
          </a:p>
        </p:txBody>
      </p:sp>
      <p:pic>
        <p:nvPicPr>
          <p:cNvPr id="4" name="Picture 3" descr="2018-07-06T10_41_10.3990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3075940"/>
            <a:ext cx="1735455" cy="1301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Pose Completion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5" y="1491615"/>
            <a:ext cx="3616325" cy="287591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539115" y="1491615"/>
            <a:ext cx="3957320" cy="2860675"/>
          </a:xfrm>
          <a:prstGeom prst="rect">
            <a:avLst/>
          </a:prstGeom>
        </p:spPr>
      </p:pic>
      <p:sp>
        <p:nvSpPr>
          <p:cNvPr id="4" name="Google Shape;233;p25"/>
          <p:cNvSpPr txBox="1">
            <a:spLocks noGrp="1"/>
          </p:cNvSpPr>
          <p:nvPr>
            <p:ph type="subTitle" idx="4294967295"/>
          </p:nvPr>
        </p:nvSpPr>
        <p:spPr>
          <a:xfrm>
            <a:off x="395605" y="4371340"/>
            <a:ext cx="8557260" cy="447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100" b="1">
                <a:solidFill>
                  <a:srgbClr val="FF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Problem: </a:t>
            </a:r>
            <a:r>
              <a:rPr lang="en-US" altLang="en-US"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Occlusion = missing joints</a:t>
            </a:r>
            <a:r>
              <a:rPr lang="en-US" altLang="en-US" sz="11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  </a:t>
            </a:r>
            <a:r>
              <a:rPr lang="en-US" altLang="en-US" sz="1100" b="1">
                <a:solidFill>
                  <a:srgbClr val="00B05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Solution:</a:t>
            </a:r>
            <a:r>
              <a:rPr lang="en-US" altLang="en-US" sz="11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altLang="en-US"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MLP or AutoEncoder fills missing keypoints   </a:t>
            </a:r>
            <a:r>
              <a:rPr lang="en-US" altLang="en-US" sz="11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Lightweight for real-time</a:t>
            </a:r>
          </a:p>
        </p:txBody>
      </p:sp>
      <p:sp>
        <p:nvSpPr>
          <p:cNvPr id="974" name="Google Shape;974;p44"/>
          <p:cNvSpPr/>
          <p:nvPr/>
        </p:nvSpPr>
        <p:spPr>
          <a:xfrm>
            <a:off x="3025140" y="4587875"/>
            <a:ext cx="100965" cy="95250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74;p44"/>
          <p:cNvSpPr/>
          <p:nvPr/>
        </p:nvSpPr>
        <p:spPr>
          <a:xfrm>
            <a:off x="6804025" y="4587875"/>
            <a:ext cx="100965" cy="95250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330200" y="539750"/>
            <a:ext cx="832167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 Sequence Modeling (CNN)</a:t>
            </a:r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4294967295"/>
          </p:nvPr>
        </p:nvSpPr>
        <p:spPr>
          <a:xfrm>
            <a:off x="755650" y="1419860"/>
            <a:ext cx="6195060" cy="1429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Detects short-term motion 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endParaRPr lang="en-US" altLang="en-US" sz="1800" b="1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Works on a sliding window of pose vectors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endParaRPr lang="en-US" altLang="en-US" sz="1800" b="1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en-US" sz="1800" b="1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Very fast – ideal for real-time systems</a:t>
            </a:r>
          </a:p>
        </p:txBody>
      </p:sp>
      <p:pic>
        <p:nvPicPr>
          <p:cNvPr id="3" name="Picture 2" descr="2018-07-06T10_41_09.7419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27405" y="3259455"/>
            <a:ext cx="855980" cy="642620"/>
          </a:xfrm>
          <a:prstGeom prst="rect">
            <a:avLst/>
          </a:prstGeom>
        </p:spPr>
      </p:pic>
      <p:pic>
        <p:nvPicPr>
          <p:cNvPr id="12" name="Picture 11" descr="2018-07-06T10_41_10.25819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908175" y="3259455"/>
            <a:ext cx="855980" cy="642620"/>
          </a:xfrm>
          <a:prstGeom prst="rect">
            <a:avLst/>
          </a:prstGeom>
        </p:spPr>
      </p:pic>
      <p:pic>
        <p:nvPicPr>
          <p:cNvPr id="16" name="Picture 15" descr="2018-07-06T10_41_10.5103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060065" y="3251200"/>
            <a:ext cx="866775" cy="650875"/>
          </a:xfrm>
          <a:prstGeom prst="rect">
            <a:avLst/>
          </a:prstGeom>
        </p:spPr>
      </p:pic>
      <p:pic>
        <p:nvPicPr>
          <p:cNvPr id="19" name="Picture 18" descr="2018-07-06T10_41_10.69385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211955" y="3249295"/>
            <a:ext cx="869950" cy="652780"/>
          </a:xfrm>
          <a:prstGeom prst="rect">
            <a:avLst/>
          </a:prstGeom>
        </p:spPr>
      </p:pic>
      <p:pic>
        <p:nvPicPr>
          <p:cNvPr id="22" name="Picture 21" descr="2018-07-06T10_41_10.8342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365750" y="3234690"/>
            <a:ext cx="889635" cy="667385"/>
          </a:xfrm>
          <a:prstGeom prst="rect">
            <a:avLst/>
          </a:prstGeom>
        </p:spPr>
      </p:pic>
      <p:pic>
        <p:nvPicPr>
          <p:cNvPr id="24" name="Picture 23" descr="2018-07-06T10_41_10.97158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516370" y="3215005"/>
            <a:ext cx="915670" cy="687070"/>
          </a:xfrm>
          <a:prstGeom prst="rect">
            <a:avLst/>
          </a:prstGeom>
        </p:spPr>
      </p:pic>
      <p:pic>
        <p:nvPicPr>
          <p:cNvPr id="29" name="Picture 28" descr="2018-07-06T10_41_11.21925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697470" y="3215005"/>
            <a:ext cx="915670" cy="687070"/>
          </a:xfrm>
          <a:prstGeom prst="rect">
            <a:avLst/>
          </a:prstGeom>
        </p:spPr>
      </p:pic>
      <p:sp>
        <p:nvSpPr>
          <p:cNvPr id="258" name="Google Shape;258;p26"/>
          <p:cNvSpPr txBox="1"/>
          <p:nvPr>
            <p:custDataLst>
              <p:tags r:id="rId8"/>
            </p:custDataLst>
          </p:nvPr>
        </p:nvSpPr>
        <p:spPr>
          <a:xfrm>
            <a:off x="939800" y="3890010"/>
            <a:ext cx="603885" cy="318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Frame 1</a:t>
            </a:r>
          </a:p>
        </p:txBody>
      </p:sp>
      <p:sp>
        <p:nvSpPr>
          <p:cNvPr id="49" name="Google Shape;258;p26"/>
          <p:cNvSpPr txBox="1"/>
          <p:nvPr>
            <p:custDataLst>
              <p:tags r:id="rId9"/>
            </p:custDataLst>
          </p:nvPr>
        </p:nvSpPr>
        <p:spPr>
          <a:xfrm>
            <a:off x="1951990" y="3902075"/>
            <a:ext cx="708660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tx1"/>
                </a:solidFill>
              </a:rPr>
              <a:t>Frame 2</a:t>
            </a:r>
          </a:p>
        </p:txBody>
      </p:sp>
      <p:sp>
        <p:nvSpPr>
          <p:cNvPr id="50" name="Google Shape;258;p26"/>
          <p:cNvSpPr txBox="1"/>
          <p:nvPr>
            <p:custDataLst>
              <p:tags r:id="rId10"/>
            </p:custDataLst>
          </p:nvPr>
        </p:nvSpPr>
        <p:spPr>
          <a:xfrm>
            <a:off x="3072130" y="3902075"/>
            <a:ext cx="751840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tx1"/>
                </a:solidFill>
              </a:rPr>
              <a:t>Frame 3</a:t>
            </a:r>
          </a:p>
        </p:txBody>
      </p:sp>
      <p:sp>
        <p:nvSpPr>
          <p:cNvPr id="51" name="Google Shape;258;p26"/>
          <p:cNvSpPr txBox="1"/>
          <p:nvPr>
            <p:custDataLst>
              <p:tags r:id="rId11"/>
            </p:custDataLst>
          </p:nvPr>
        </p:nvSpPr>
        <p:spPr>
          <a:xfrm>
            <a:off x="4213860" y="3902075"/>
            <a:ext cx="774065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tx1"/>
                </a:solidFill>
              </a:rPr>
              <a:t>Frame 4</a:t>
            </a:r>
          </a:p>
        </p:txBody>
      </p:sp>
      <p:sp>
        <p:nvSpPr>
          <p:cNvPr id="52" name="Google Shape;258;p26"/>
          <p:cNvSpPr txBox="1"/>
          <p:nvPr>
            <p:custDataLst>
              <p:tags r:id="rId12"/>
            </p:custDataLst>
          </p:nvPr>
        </p:nvSpPr>
        <p:spPr>
          <a:xfrm>
            <a:off x="5386070" y="3902075"/>
            <a:ext cx="732790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tx1"/>
                </a:solidFill>
              </a:rPr>
              <a:t>Frame 5</a:t>
            </a:r>
          </a:p>
        </p:txBody>
      </p:sp>
      <p:sp>
        <p:nvSpPr>
          <p:cNvPr id="53" name="Google Shape;258;p26"/>
          <p:cNvSpPr txBox="1"/>
          <p:nvPr>
            <p:custDataLst>
              <p:tags r:id="rId13"/>
            </p:custDataLst>
          </p:nvPr>
        </p:nvSpPr>
        <p:spPr>
          <a:xfrm>
            <a:off x="6541135" y="3902075"/>
            <a:ext cx="761365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chemeClr val="tx1"/>
                </a:solidFill>
              </a:rPr>
              <a:t>Frame 6</a:t>
            </a:r>
          </a:p>
        </p:txBody>
      </p:sp>
      <p:sp>
        <p:nvSpPr>
          <p:cNvPr id="54" name="Google Shape;258;p26"/>
          <p:cNvSpPr txBox="1"/>
          <p:nvPr>
            <p:custDataLst>
              <p:tags r:id="rId14"/>
            </p:custDataLst>
          </p:nvPr>
        </p:nvSpPr>
        <p:spPr>
          <a:xfrm>
            <a:off x="7812405" y="3902075"/>
            <a:ext cx="612140" cy="306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●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○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 panose="00000500000000000000"/>
              <a:buChar char="■"/>
              <a:defRPr sz="1200" b="0" i="0" u="none" strike="noStrike" cap="none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Frame 7</a:t>
            </a:r>
          </a:p>
        </p:txBody>
      </p:sp>
      <p:sp>
        <p:nvSpPr>
          <p:cNvPr id="55" name="Text Box 54"/>
          <p:cNvSpPr txBox="1"/>
          <p:nvPr/>
        </p:nvSpPr>
        <p:spPr>
          <a:xfrm>
            <a:off x="3048000" y="4443730"/>
            <a:ext cx="304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000" i="1">
                <a:solidFill>
                  <a:schemeClr val="bg1">
                    <a:lumMod val="50000"/>
                  </a:schemeClr>
                </a:solidFill>
              </a:rPr>
              <a:t>Used as a motion window for CNN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6.7,&quot;left&quot;:65.15,&quot;top&quot;:244.65,&quot;width&quot;:613.0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46*272"/>
  <p:tag name="TABLE_ENDDRAG_RECT" val="108*106*546*2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4.12409448818897,&quot;left&quot;:59.492913385826775,&quot;top&quot;:120.17590551181101,&quot;width&quot;:627.7070866141732}"/>
</p:tagLst>
</file>

<file path=ppt/theme/theme1.xml><?xml version="1.0" encoding="utf-8"?>
<a:theme xmlns:a="http://schemas.openxmlformats.org/drawingml/2006/main" name="Cycle Diagrams Theme for a Business Plan by Slidesgo">
  <a:themeElements>
    <a:clrScheme name="Simple Light">
      <a:dk1>
        <a:srgbClr val="1B1B1B"/>
      </a:dk1>
      <a:lt1>
        <a:srgbClr val="FAFAFA"/>
      </a:lt1>
      <a:dk2>
        <a:srgbClr val="374768"/>
      </a:dk2>
      <a:lt2>
        <a:srgbClr val="43567F"/>
      </a:lt2>
      <a:accent1>
        <a:srgbClr val="9BACCA"/>
      </a:accent1>
      <a:accent2>
        <a:srgbClr val="C2CD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28252</TotalTime>
  <Words>1456</Words>
  <Application>Microsoft Office PowerPoint</Application>
  <PresentationFormat>On-screen Show (16:9)</PresentationFormat>
  <Paragraphs>376</Paragraphs>
  <Slides>44</Slides>
  <Notes>39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Didact Gothic</vt:lpstr>
      <vt:lpstr>Arial</vt:lpstr>
      <vt:lpstr>Montserrat</vt:lpstr>
      <vt:lpstr>Calibri</vt:lpstr>
      <vt:lpstr>Nunito Light</vt:lpstr>
      <vt:lpstr>Libre Franklin</vt:lpstr>
      <vt:lpstr>Poppins</vt:lpstr>
      <vt:lpstr>Raleway</vt:lpstr>
      <vt:lpstr>Century Gothic</vt:lpstr>
      <vt:lpstr>Wingdings</vt:lpstr>
      <vt:lpstr>Cycle Diagrams Theme for a Business Plan by Slidesgo</vt:lpstr>
      <vt:lpstr>Fall Detection: Progress Presentation</vt:lpstr>
      <vt:lpstr>Table of contents</vt:lpstr>
      <vt:lpstr>Motivation</vt:lpstr>
      <vt:lpstr>Problems in Existing Work</vt:lpstr>
      <vt:lpstr>Our Objective</vt:lpstr>
      <vt:lpstr>System Overview Diagram</vt:lpstr>
      <vt:lpstr>Dataset Use</vt:lpstr>
      <vt:lpstr>Pose Completion</vt:lpstr>
      <vt:lpstr> Sequence Modeling (CNN)</vt:lpstr>
      <vt:lpstr>Temporal Attention (Transformer Encoder)</vt:lpstr>
      <vt:lpstr>Dual Output Head</vt:lpstr>
      <vt:lpstr>PowerPoint Presentation</vt:lpstr>
      <vt:lpstr>Model Architecture Overview</vt:lpstr>
      <vt:lpstr>Comparative Table</vt:lpstr>
      <vt:lpstr>Model Innovation Summary</vt:lpstr>
      <vt:lpstr>Development Progress</vt:lpstr>
      <vt:lpstr>Technical Challenges</vt:lpstr>
      <vt:lpstr>Conclusion &amp; Final Thoughts</vt:lpstr>
      <vt:lpstr>Progress Presentation Real-time Fall Detection using Pose &amp; TCN</vt:lpstr>
      <vt:lpstr>Method</vt:lpstr>
      <vt:lpstr>1. Dataset Preparation</vt:lpstr>
      <vt:lpstr>1. Dataset Preparation</vt:lpstr>
      <vt:lpstr>2. Pose Extraction</vt:lpstr>
      <vt:lpstr>3. Pose Verification &amp; Cleaning</vt:lpstr>
      <vt:lpstr>4. Sequence Dataset (Sliding Window)</vt:lpstr>
      <vt:lpstr>5. TCN Model Training</vt:lpstr>
      <vt:lpstr>6. Evaluation Results</vt:lpstr>
      <vt:lpstr>Demo</vt:lpstr>
      <vt:lpstr>Summary</vt:lpstr>
      <vt:lpstr>Progress Presentation Retrain &amp; BoT-SORT</vt:lpstr>
      <vt:lpstr>Method</vt:lpstr>
      <vt:lpstr>1. Dataset Preparation and Retrain</vt:lpstr>
      <vt:lpstr>1. We switch from .pth to .pt?</vt:lpstr>
      <vt:lpstr>DEMO – 1 camera</vt:lpstr>
      <vt:lpstr>Progress Presentation Optimization (Multicam)</vt:lpstr>
      <vt:lpstr>DEMO – Test Multicamera</vt:lpstr>
      <vt:lpstr>Problem – Before Optimization</vt:lpstr>
      <vt:lpstr>Our Optimization Solution</vt:lpstr>
      <vt:lpstr>DEMO (After Optimzation)</vt:lpstr>
      <vt:lpstr>Progress Presentation Integration </vt:lpstr>
      <vt:lpstr>Fall Detection Integration</vt:lpstr>
      <vt:lpstr>Integration &amp; Real-Time Visualization</vt:lpstr>
      <vt:lpstr>System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Detection: Progress Presentation</dc:title>
  <dc:creator/>
  <cp:lastModifiedBy>ali@chungbuk.ac.kr</cp:lastModifiedBy>
  <cp:revision>11</cp:revision>
  <dcterms:created xsi:type="dcterms:W3CDTF">2025-07-27T23:52:00Z</dcterms:created>
  <dcterms:modified xsi:type="dcterms:W3CDTF">2025-10-28T06:32:02Z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DE42CD577C6D45108A3D5BD03D9429C8_13</vt:lpwstr>
  </property>
  <property fmtid="{D5CDD505-2E9C-101B-9397-08002B2CF9AE}" pid="3" name="KSOProductBuildVer">
    <vt:lpwstr>1033-12.2.0.22549</vt:lpwstr>
  </property>
</Properties>
</file>